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iBRwCnG5mRMmd6mI3WDAODtdHI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P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1cf7d01ddf_0_58"/>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11cf7d01ddf_0_58"/>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1cf7d01ddf_0_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1cf7d01ddf_0_93"/>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11cf7d01ddf_0_93"/>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11cf7d01ddf_0_9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1cf7d01ddf_0_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Esquema Personalizado">
  <p:cSld name="1_Esquema Personalizado">
    <p:spTree>
      <p:nvGrpSpPr>
        <p:cNvPr id="1" name="Shape 54"/>
        <p:cNvGrpSpPr/>
        <p:nvPr/>
      </p:nvGrpSpPr>
      <p:grpSpPr>
        <a:xfrm>
          <a:off x="0" y="0"/>
          <a:ext cx="0" cy="0"/>
          <a:chOff x="0" y="0"/>
          <a:chExt cx="0" cy="0"/>
        </a:xfrm>
      </p:grpSpPr>
      <p:pic>
        <p:nvPicPr>
          <p:cNvPr id="55" name="Google Shape;55;g11cf7d01ddf_0_99" descr="Uma imagem com pessoa, mulher, interior&#10;&#10;Descrição gerada automaticamente"/>
          <p:cNvPicPr preferRelativeResize="0"/>
          <p:nvPr/>
        </p:nvPicPr>
        <p:blipFill rotWithShape="1">
          <a:blip r:embed="rId2">
            <a:alphaModFix/>
          </a:blip>
          <a:srcRect/>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1cf7d01ddf_0_62"/>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11cf7d01ddf_0_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1cf7d01ddf_0_6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11cf7d01ddf_0_6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11cf7d01ddf_0_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1cf7d01ddf_0_6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11cf7d01ddf_0_69"/>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1cf7d01ddf_0_69"/>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1cf7d01ddf_0_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1cf7d01ddf_0_7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11cf7d01ddf_0_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1cf7d01ddf_0_7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11cf7d01ddf_0_7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11cf7d01ddf_0_7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1cf7d01ddf_0_81"/>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11cf7d01ddf_0_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1cf7d01ddf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1cf7d01ddf_0_84"/>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11cf7d01ddf_0_84"/>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11cf7d01ddf_0_84"/>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11cf7d01ddf_0_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1cf7d01ddf_0_9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11cf7d01ddf_0_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cf7d01ddf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11cf7d01ddf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1cf7d01ddf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pt-P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a:stretch/>
        </p:blipFill>
        <p:spPr>
          <a:xfrm>
            <a:off x="156722" y="981952"/>
            <a:ext cx="4270983" cy="4270983"/>
          </a:xfrm>
          <a:prstGeom prst="rect">
            <a:avLst/>
          </a:prstGeom>
          <a:noFill/>
          <a:ln>
            <a:noFill/>
          </a:ln>
        </p:spPr>
      </p:pic>
      <p:pic>
        <p:nvPicPr>
          <p:cNvPr id="61" name="Google Shape;61;p1"/>
          <p:cNvPicPr preferRelativeResize="0"/>
          <p:nvPr/>
        </p:nvPicPr>
        <p:blipFill rotWithShape="1">
          <a:blip r:embed="rId4">
            <a:alphaModFix/>
          </a:blip>
          <a:srcRect/>
          <a:stretch/>
        </p:blipFill>
        <p:spPr>
          <a:xfrm>
            <a:off x="761863" y="5252935"/>
            <a:ext cx="3060700" cy="1422400"/>
          </a:xfrm>
          <a:prstGeom prst="rect">
            <a:avLst/>
          </a:prstGeom>
          <a:noFill/>
          <a:ln>
            <a:noFill/>
          </a:ln>
        </p:spPr>
      </p:pic>
      <p:pic>
        <p:nvPicPr>
          <p:cNvPr id="62" name="Google Shape;62;p1"/>
          <p:cNvPicPr preferRelativeResize="0"/>
          <p:nvPr/>
        </p:nvPicPr>
        <p:blipFill>
          <a:blip r:embed="rId5">
            <a:alphaModFix/>
          </a:blip>
          <a:stretch>
            <a:fillRect/>
          </a:stretch>
        </p:blipFill>
        <p:spPr>
          <a:xfrm>
            <a:off x="4556023" y="889100"/>
            <a:ext cx="7194375" cy="480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p:nvPr/>
        </p:nvSpPr>
        <p:spPr>
          <a:xfrm>
            <a:off x="460916" y="424856"/>
            <a:ext cx="8280747" cy="151422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600"/>
              </a:spcBef>
              <a:spcAft>
                <a:spcPts val="0"/>
              </a:spcAft>
              <a:buClr>
                <a:schemeClr val="dk1"/>
              </a:buClr>
              <a:buSzPts val="1100"/>
              <a:buFont typeface="Arial"/>
              <a:buNone/>
            </a:pPr>
            <a:r>
              <a:rPr lang="pt-PT" sz="3600" b="1" dirty="0">
                <a:solidFill>
                  <a:schemeClr val="dk1"/>
                </a:solidFill>
                <a:latin typeface="Calibri"/>
                <a:ea typeface="Calibri"/>
                <a:cs typeface="Calibri"/>
                <a:sym typeface="Calibri"/>
              </a:rPr>
              <a:t>Debatte/kritisches Denken</a:t>
            </a:r>
            <a:endParaRPr sz="3600" b="1" dirty="0">
              <a:solidFill>
                <a:schemeClr val="dk1"/>
              </a:solidFill>
              <a:latin typeface="Calibri"/>
              <a:ea typeface="Calibri"/>
              <a:cs typeface="Calibri"/>
              <a:sym typeface="Calibri"/>
            </a:endParaRPr>
          </a:p>
          <a:p>
            <a:pPr marL="0" marR="0" lvl="0" indent="0" algn="l" rtl="0">
              <a:spcBef>
                <a:spcPts val="1200"/>
              </a:spcBef>
              <a:spcAft>
                <a:spcPts val="0"/>
              </a:spcAft>
              <a:buNone/>
            </a:pPr>
            <a:endParaRPr sz="3600" b="1" dirty="0">
              <a:solidFill>
                <a:schemeClr val="dk1"/>
              </a:solidFill>
              <a:latin typeface="Calibri"/>
              <a:ea typeface="Calibri"/>
              <a:cs typeface="Calibri"/>
              <a:sym typeface="Calibri"/>
            </a:endParaRPr>
          </a:p>
        </p:txBody>
      </p:sp>
      <p:sp>
        <p:nvSpPr>
          <p:cNvPr id="68" name="Google Shape;68;p2"/>
          <p:cNvSpPr/>
          <p:nvPr/>
        </p:nvSpPr>
        <p:spPr>
          <a:xfrm>
            <a:off x="0" y="1393902"/>
            <a:ext cx="2263698" cy="301083"/>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2"/>
          <p:cNvSpPr txBox="1"/>
          <p:nvPr/>
        </p:nvSpPr>
        <p:spPr>
          <a:xfrm>
            <a:off x="460916" y="1935406"/>
            <a:ext cx="2484620" cy="417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rPr>
              <a:t>Erste </a:t>
            </a:r>
            <a:r>
              <a:rPr lang="pt-PT" sz="2400" b="1" dirty="0">
                <a:solidFill>
                  <a:schemeClr val="dk1"/>
                </a:solidFill>
                <a:latin typeface="Arial"/>
                <a:ea typeface="Arial"/>
                <a:cs typeface="Arial"/>
                <a:sym typeface="Arial"/>
              </a:rPr>
              <a:t>Methode :</a:t>
            </a:r>
            <a:endParaRPr dirty="0"/>
          </a:p>
          <a:p>
            <a:pPr marL="0" marR="0" lvl="0" indent="0" algn="l" rtl="0">
              <a:lnSpc>
                <a:spcPct val="90000"/>
              </a:lnSpc>
              <a:spcBef>
                <a:spcPts val="0"/>
              </a:spcBef>
              <a:spcAft>
                <a:spcPts val="0"/>
              </a:spcAft>
              <a:buClr>
                <a:schemeClr val="dk1"/>
              </a:buClr>
              <a:buSzPts val="2400"/>
              <a:buFont typeface="Arial"/>
              <a:buNone/>
            </a:pPr>
            <a:endParaRPr sz="2400" b="1"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latin typeface="Arial"/>
                <a:ea typeface="Arial"/>
                <a:cs typeface="Arial"/>
                <a:sym typeface="Arial"/>
              </a:rPr>
              <a:t> Inhalt:</a:t>
            </a:r>
            <a:endParaRPr dirty="0"/>
          </a:p>
          <a:p>
            <a:pPr marL="0" marR="0" lvl="0" indent="0" algn="l" rtl="0">
              <a:lnSpc>
                <a:spcPct val="90000"/>
              </a:lnSpc>
              <a:spcBef>
                <a:spcPts val="0"/>
              </a:spcBef>
              <a:spcAft>
                <a:spcPts val="0"/>
              </a:spcAft>
              <a:buClr>
                <a:schemeClr val="dk1"/>
              </a:buClr>
              <a:buSzPts val="2400"/>
              <a:buFont typeface="Arial"/>
              <a:buNone/>
            </a:pPr>
            <a:endParaRPr sz="2400" dirty="0">
              <a:solidFill>
                <a:srgbClr val="A5A5A5"/>
              </a:solidFill>
              <a:latin typeface="Arial"/>
              <a:ea typeface="Arial"/>
              <a:cs typeface="Arial"/>
              <a:sym typeface="Arial"/>
            </a:endParaRPr>
          </a:p>
        </p:txBody>
      </p:sp>
      <p:sp>
        <p:nvSpPr>
          <p:cNvPr id="70" name="Google Shape;70;p2"/>
          <p:cNvSpPr/>
          <p:nvPr/>
        </p:nvSpPr>
        <p:spPr>
          <a:xfrm>
            <a:off x="2263698" y="2451011"/>
            <a:ext cx="9119700" cy="4108777"/>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412750" marR="0" lvl="0" indent="-342900" algn="l" rtl="0">
              <a:lnSpc>
                <a:spcPct val="150000"/>
              </a:lnSpc>
              <a:spcBef>
                <a:spcPts val="0"/>
              </a:spcBef>
              <a:spcAft>
                <a:spcPts val="0"/>
              </a:spcAft>
              <a:buClr>
                <a:schemeClr val="dk1"/>
              </a:buClr>
              <a:buSzPts val="2500"/>
              <a:buFont typeface="Arial" panose="020B0604020202020204" pitchFamily="34" charset="0"/>
              <a:buChar char="•"/>
            </a:pPr>
            <a:r>
              <a:rPr lang="de-AT" sz="2500" dirty="0">
                <a:solidFill>
                  <a:schemeClr val="dk1"/>
                </a:solidFill>
                <a:latin typeface="Calibri"/>
                <a:ea typeface="Calibri"/>
                <a:cs typeface="Calibri"/>
                <a:sym typeface="Calibri"/>
              </a:rPr>
              <a:t>Think-Pair-Share-Aktivität</a:t>
            </a:r>
          </a:p>
          <a:p>
            <a:pPr marL="412750" marR="0" lvl="0" indent="-342900" algn="l" rtl="0">
              <a:lnSpc>
                <a:spcPct val="150000"/>
              </a:lnSpc>
              <a:spcBef>
                <a:spcPts val="0"/>
              </a:spcBef>
              <a:spcAft>
                <a:spcPts val="0"/>
              </a:spcAft>
              <a:buClr>
                <a:schemeClr val="dk1"/>
              </a:buClr>
              <a:buSzPts val="2500"/>
              <a:buFont typeface="Arial" panose="020B0604020202020204" pitchFamily="34" charset="0"/>
              <a:buChar char="•"/>
            </a:pPr>
            <a:r>
              <a:rPr lang="de-AT" sz="2500" dirty="0">
                <a:solidFill>
                  <a:schemeClr val="dk1"/>
                </a:solidFill>
                <a:latin typeface="Calibri"/>
                <a:ea typeface="Calibri"/>
                <a:cs typeface="Calibri"/>
                <a:sym typeface="Calibri"/>
              </a:rPr>
              <a:t>Definition „Kritisches Denken“</a:t>
            </a:r>
          </a:p>
          <a:p>
            <a:pPr marL="412750" marR="0" lvl="0" indent="-342900" algn="l" rtl="0">
              <a:lnSpc>
                <a:spcPct val="150000"/>
              </a:lnSpc>
              <a:spcBef>
                <a:spcPts val="0"/>
              </a:spcBef>
              <a:spcAft>
                <a:spcPts val="0"/>
              </a:spcAft>
              <a:buClr>
                <a:schemeClr val="dk1"/>
              </a:buClr>
              <a:buSzPts val="2500"/>
              <a:buFont typeface="Arial" panose="020B0604020202020204" pitchFamily="34" charset="0"/>
              <a:buChar char="•"/>
            </a:pPr>
            <a:r>
              <a:rPr lang="de-AT" sz="2500" dirty="0">
                <a:solidFill>
                  <a:schemeClr val="dk1"/>
                </a:solidFill>
                <a:latin typeface="Calibri"/>
                <a:ea typeface="Calibri"/>
                <a:cs typeface="Calibri"/>
                <a:sym typeface="Calibri"/>
              </a:rPr>
              <a:t>Irrtümer des kritischen Denkens</a:t>
            </a:r>
          </a:p>
          <a:p>
            <a:pPr marL="412750" marR="0" lvl="0" indent="-342900" algn="l" rtl="0">
              <a:lnSpc>
                <a:spcPct val="150000"/>
              </a:lnSpc>
              <a:spcBef>
                <a:spcPts val="0"/>
              </a:spcBef>
              <a:spcAft>
                <a:spcPts val="0"/>
              </a:spcAft>
              <a:buClr>
                <a:schemeClr val="dk1"/>
              </a:buClr>
              <a:buSzPts val="2500"/>
              <a:buFont typeface="Arial" panose="020B0604020202020204" pitchFamily="34" charset="0"/>
              <a:buChar char="•"/>
            </a:pPr>
            <a:r>
              <a:rPr lang="de-AT" sz="2500" dirty="0">
                <a:solidFill>
                  <a:schemeClr val="dk1"/>
                </a:solidFill>
                <a:latin typeface="Calibri"/>
                <a:ea typeface="Calibri"/>
                <a:cs typeface="Calibri"/>
                <a:sym typeface="Calibri"/>
              </a:rPr>
              <a:t>SchülerInnen wählen Fallstudien aus </a:t>
            </a:r>
            <a:r>
              <a:rPr lang="de-AT" sz="2500">
                <a:solidFill>
                  <a:schemeClr val="dk1"/>
                </a:solidFill>
                <a:latin typeface="Calibri"/>
                <a:ea typeface="Calibri"/>
                <a:cs typeface="Calibri"/>
                <a:sym typeface="Calibri"/>
              </a:rPr>
              <a:t>und analysieren diese</a:t>
            </a:r>
            <a:endParaRPr lang="de-AT" sz="2500" dirty="0">
              <a:solidFill>
                <a:schemeClr val="dk1"/>
              </a:solidFill>
              <a:latin typeface="Calibri"/>
              <a:ea typeface="Calibri"/>
              <a:cs typeface="Calibri"/>
              <a:sym typeface="Calibri"/>
            </a:endParaRPr>
          </a:p>
          <a:p>
            <a:pPr marL="412750" marR="0" lvl="0" indent="-342900" algn="l" rtl="0">
              <a:lnSpc>
                <a:spcPct val="150000"/>
              </a:lnSpc>
              <a:spcBef>
                <a:spcPts val="0"/>
              </a:spcBef>
              <a:spcAft>
                <a:spcPts val="0"/>
              </a:spcAft>
              <a:buClr>
                <a:schemeClr val="dk1"/>
              </a:buClr>
              <a:buSzPts val="2500"/>
              <a:buFont typeface="Arial" panose="020B0604020202020204" pitchFamily="34" charset="0"/>
              <a:buChar char="•"/>
            </a:pPr>
            <a:r>
              <a:rPr lang="de-AT" sz="2500" dirty="0">
                <a:solidFill>
                  <a:schemeClr val="dk1"/>
                </a:solidFill>
                <a:latin typeface="Calibri"/>
                <a:ea typeface="Calibri"/>
                <a:cs typeface="Calibri"/>
                <a:sym typeface="Calibri"/>
              </a:rPr>
              <a:t>Wahrnehmungsstudie</a:t>
            </a:r>
          </a:p>
          <a:p>
            <a:pPr marL="412750" marR="0" lvl="0" indent="-342900" algn="l" rtl="0">
              <a:lnSpc>
                <a:spcPct val="150000"/>
              </a:lnSpc>
              <a:spcBef>
                <a:spcPts val="0"/>
              </a:spcBef>
              <a:spcAft>
                <a:spcPts val="0"/>
              </a:spcAft>
              <a:buClr>
                <a:schemeClr val="dk1"/>
              </a:buClr>
              <a:buSzPts val="2500"/>
              <a:buFont typeface="Arial" panose="020B0604020202020204" pitchFamily="34" charset="0"/>
              <a:buChar char="•"/>
            </a:pPr>
            <a:r>
              <a:rPr lang="de-AT" sz="2500" dirty="0">
                <a:solidFill>
                  <a:schemeClr val="dk1"/>
                </a:solidFill>
                <a:latin typeface="Calibri"/>
                <a:ea typeface="Calibri"/>
                <a:cs typeface="Calibri"/>
                <a:sym typeface="Calibri"/>
              </a:rPr>
              <a:t>Fragen für SchülerInnen</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71" name="Google Shape;71;p2"/>
          <p:cNvPicPr preferRelativeResize="0"/>
          <p:nvPr/>
        </p:nvPicPr>
        <p:blipFill rotWithShape="1">
          <a:blip r:embed="rId3">
            <a:alphaModFix/>
          </a:blip>
          <a:srcRect/>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3"/>
          <p:cNvPicPr preferRelativeResize="0"/>
          <p:nvPr/>
        </p:nvPicPr>
        <p:blipFill>
          <a:blip r:embed="rId3">
            <a:alphaModFix/>
          </a:blip>
          <a:stretch>
            <a:fillRect/>
          </a:stretch>
        </p:blipFill>
        <p:spPr>
          <a:xfrm>
            <a:off x="0" y="48850"/>
            <a:ext cx="12191999" cy="6760325"/>
          </a:xfrm>
          <a:prstGeom prst="rect">
            <a:avLst/>
          </a:prstGeom>
          <a:noFill/>
          <a:ln>
            <a:noFill/>
          </a:ln>
        </p:spPr>
      </p:pic>
      <p:sp>
        <p:nvSpPr>
          <p:cNvPr id="77" name="Google Shape;77;p3"/>
          <p:cNvSpPr txBox="1"/>
          <p:nvPr/>
        </p:nvSpPr>
        <p:spPr>
          <a:xfrm>
            <a:off x="574956" y="1173862"/>
            <a:ext cx="11042086" cy="193830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ED201"/>
              </a:buClr>
              <a:buSzPts val="5400"/>
              <a:buFont typeface="Arial"/>
              <a:buNone/>
            </a:pPr>
            <a:r>
              <a:rPr lang="de-AT" sz="2000" b="0" i="0" dirty="0">
                <a:solidFill>
                  <a:schemeClr val="bg1"/>
                </a:solidFill>
                <a:effectLst/>
                <a:latin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2000" b="1" dirty="0">
              <a:solidFill>
                <a:schemeClr val="bg1"/>
              </a:solidFill>
              <a:latin typeface="Arial"/>
              <a:ea typeface="Arial"/>
              <a:cs typeface="Arial"/>
              <a:sym typeface="Arial"/>
            </a:endParaRPr>
          </a:p>
        </p:txBody>
      </p:sp>
      <p:pic>
        <p:nvPicPr>
          <p:cNvPr id="3" name="Grafik 2">
            <a:extLst>
              <a:ext uri="{FF2B5EF4-FFF2-40B4-BE49-F238E27FC236}">
                <a16:creationId xmlns:a16="http://schemas.microsoft.com/office/drawing/2014/main" id="{D48CBA2B-9A1C-BF1D-4D9D-14A3FF44F920}"/>
              </a:ext>
            </a:extLst>
          </p:cNvPr>
          <p:cNvPicPr>
            <a:picLocks noChangeAspect="1"/>
          </p:cNvPicPr>
          <p:nvPr/>
        </p:nvPicPr>
        <p:blipFill>
          <a:blip r:embed="rId4"/>
          <a:stretch>
            <a:fillRect/>
          </a:stretch>
        </p:blipFill>
        <p:spPr>
          <a:xfrm>
            <a:off x="0" y="5579089"/>
            <a:ext cx="6095999" cy="1278911"/>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Words>
  <Application>Microsoft Office PowerPoint</Application>
  <PresentationFormat>Breitbild</PresentationFormat>
  <Paragraphs>11</Paragraphs>
  <Slides>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Arial</vt:lpstr>
      <vt:lpstr>Calibri</vt:lpstr>
      <vt:lpstr>Simple Light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CAROLINA CODER MEIRA</dc:creator>
  <cp:lastModifiedBy>Petra Hauser</cp:lastModifiedBy>
  <cp:revision>2</cp:revision>
  <dcterms:created xsi:type="dcterms:W3CDTF">2021-09-08T13:19:00Z</dcterms:created>
  <dcterms:modified xsi:type="dcterms:W3CDTF">2023-04-13T13:57:40Z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