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hRmN8hOSiy65TrxqafVzC600K4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P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3264d32604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4" name="Google Shape;74;g13264d32604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3264d32604_0_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3" name="Google Shape;83;g13264d32604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3264d32604_0_2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g13264d32604_0_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3264d32604_0_13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g13264d32604_0_1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g13264d32604_0_85"/>
          <p:cNvSpPr txBox="1"/>
          <p:nvPr>
            <p:ph type="ctrTitle"/>
          </p:nvPr>
        </p:nvSpPr>
        <p:spPr>
          <a:xfrm>
            <a:off x="415611" y="992767"/>
            <a:ext cx="11360700" cy="27369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15" name="Google Shape;15;g13264d32604_0_85"/>
          <p:cNvSpPr txBox="1"/>
          <p:nvPr>
            <p:ph idx="1" type="subTitle"/>
          </p:nvPr>
        </p:nvSpPr>
        <p:spPr>
          <a:xfrm>
            <a:off x="415600" y="3778833"/>
            <a:ext cx="11360700" cy="10569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g13264d32604_0_85"/>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g13264d32604_0_117"/>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rmAutofit/>
          </a:bodyPr>
          <a:lstStyle>
            <a:lvl1pPr indent="-228600" lvl="0" marL="457200" algn="l">
              <a:lnSpc>
                <a:spcPct val="100000"/>
              </a:lnSpc>
              <a:spcBef>
                <a:spcPts val="0"/>
              </a:spcBef>
              <a:spcAft>
                <a:spcPts val="0"/>
              </a:spcAft>
              <a:buSzPts val="2400"/>
              <a:buNone/>
              <a:defRPr/>
            </a:lvl1pPr>
          </a:lstStyle>
          <a:p/>
        </p:txBody>
      </p:sp>
      <p:sp>
        <p:nvSpPr>
          <p:cNvPr id="49" name="Google Shape;49;g13264d32604_0_11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g13264d32604_0_120"/>
          <p:cNvSpPr txBox="1"/>
          <p:nvPr>
            <p:ph hasCustomPrompt="1" type="title"/>
          </p:nvPr>
        </p:nvSpPr>
        <p:spPr>
          <a:xfrm>
            <a:off x="415600" y="1474833"/>
            <a:ext cx="11360700" cy="26181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52" name="Google Shape;52;g13264d32604_0_120"/>
          <p:cNvSpPr txBox="1"/>
          <p:nvPr>
            <p:ph idx="1" type="body"/>
          </p:nvPr>
        </p:nvSpPr>
        <p:spPr>
          <a:xfrm>
            <a:off x="415600" y="4202967"/>
            <a:ext cx="11360700" cy="1734300"/>
          </a:xfrm>
          <a:prstGeom prst="rect">
            <a:avLst/>
          </a:prstGeom>
          <a:noFill/>
          <a:ln>
            <a:noFill/>
          </a:ln>
        </p:spPr>
        <p:txBody>
          <a:bodyPr anchorCtr="0" anchor="t" bIns="121900" lIns="121900" spcFirstLastPara="1" rIns="121900" wrap="square" tIns="121900">
            <a:norm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0"/>
              </a:spcBef>
              <a:spcAft>
                <a:spcPts val="0"/>
              </a:spcAft>
              <a:buSzPts val="1900"/>
              <a:buChar char="○"/>
              <a:defRPr/>
            </a:lvl2pPr>
            <a:lvl3pPr indent="-349250" lvl="2" marL="1371600" algn="ctr">
              <a:lnSpc>
                <a:spcPct val="115000"/>
              </a:lnSpc>
              <a:spcBef>
                <a:spcPts val="0"/>
              </a:spcBef>
              <a:spcAft>
                <a:spcPts val="0"/>
              </a:spcAft>
              <a:buSzPts val="1900"/>
              <a:buChar char="■"/>
              <a:defRPr/>
            </a:lvl3pPr>
            <a:lvl4pPr indent="-349250" lvl="3" marL="1828800" algn="ctr">
              <a:lnSpc>
                <a:spcPct val="115000"/>
              </a:lnSpc>
              <a:spcBef>
                <a:spcPts val="0"/>
              </a:spcBef>
              <a:spcAft>
                <a:spcPts val="0"/>
              </a:spcAft>
              <a:buSzPts val="1900"/>
              <a:buChar char="●"/>
              <a:defRPr/>
            </a:lvl4pPr>
            <a:lvl5pPr indent="-349250" lvl="4" marL="2286000" algn="ctr">
              <a:lnSpc>
                <a:spcPct val="115000"/>
              </a:lnSpc>
              <a:spcBef>
                <a:spcPts val="0"/>
              </a:spcBef>
              <a:spcAft>
                <a:spcPts val="0"/>
              </a:spcAft>
              <a:buSzPts val="1900"/>
              <a:buChar char="○"/>
              <a:defRPr/>
            </a:lvl5pPr>
            <a:lvl6pPr indent="-349250" lvl="5" marL="2743200" algn="ctr">
              <a:lnSpc>
                <a:spcPct val="115000"/>
              </a:lnSpc>
              <a:spcBef>
                <a:spcPts val="0"/>
              </a:spcBef>
              <a:spcAft>
                <a:spcPts val="0"/>
              </a:spcAft>
              <a:buSzPts val="1900"/>
              <a:buChar char="■"/>
              <a:defRPr/>
            </a:lvl6pPr>
            <a:lvl7pPr indent="-349250" lvl="6" marL="3200400" algn="ctr">
              <a:lnSpc>
                <a:spcPct val="115000"/>
              </a:lnSpc>
              <a:spcBef>
                <a:spcPts val="0"/>
              </a:spcBef>
              <a:spcAft>
                <a:spcPts val="0"/>
              </a:spcAft>
              <a:buSzPts val="1900"/>
              <a:buChar char="●"/>
              <a:defRPr/>
            </a:lvl7pPr>
            <a:lvl8pPr indent="-349250" lvl="7" marL="3657600" algn="ctr">
              <a:lnSpc>
                <a:spcPct val="115000"/>
              </a:lnSpc>
              <a:spcBef>
                <a:spcPts val="0"/>
              </a:spcBef>
              <a:spcAft>
                <a:spcPts val="0"/>
              </a:spcAft>
              <a:buSzPts val="1900"/>
              <a:buChar char="○"/>
              <a:defRPr/>
            </a:lvl8pPr>
            <a:lvl9pPr indent="-349250" lvl="8" marL="4114800" algn="ctr">
              <a:lnSpc>
                <a:spcPct val="115000"/>
              </a:lnSpc>
              <a:spcBef>
                <a:spcPts val="0"/>
              </a:spcBef>
              <a:spcAft>
                <a:spcPts val="0"/>
              </a:spcAft>
              <a:buSzPts val="1900"/>
              <a:buChar char="■"/>
              <a:defRPr/>
            </a:lvl9pPr>
          </a:lstStyle>
          <a:p/>
        </p:txBody>
      </p:sp>
      <p:sp>
        <p:nvSpPr>
          <p:cNvPr id="53" name="Google Shape;53;g13264d32604_0_12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Esquema Personalizado">
  <p:cSld name="1_Esquema Personalizado">
    <p:spTree>
      <p:nvGrpSpPr>
        <p:cNvPr id="54" name="Shape 54"/>
        <p:cNvGrpSpPr/>
        <p:nvPr/>
      </p:nvGrpSpPr>
      <p:grpSpPr>
        <a:xfrm>
          <a:off x="0" y="0"/>
          <a:ext cx="0" cy="0"/>
          <a:chOff x="0" y="0"/>
          <a:chExt cx="0" cy="0"/>
        </a:xfrm>
      </p:grpSpPr>
      <p:pic>
        <p:nvPicPr>
          <p:cNvPr descr="Uma imagem com pessoa, mulher, interior&#10;&#10;Descrição gerada automaticamente" id="55" name="Google Shape;55;g13264d32604_0_126"/>
          <p:cNvPicPr preferRelativeResize="0"/>
          <p:nvPr/>
        </p:nvPicPr>
        <p:blipFill rotWithShape="1">
          <a:blip r:embed="rId2">
            <a:alphaModFix/>
          </a:blip>
          <a:srcRect b="0" l="0" r="0" t="0"/>
          <a:stretch/>
        </p:blipFill>
        <p:spPr>
          <a:xfrm>
            <a:off x="1015" y="0"/>
            <a:ext cx="12189972" cy="6858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g13264d32604_0_12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g13264d32604_0_89"/>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21" name="Google Shape;21;g13264d32604_0_89"/>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g13264d32604_0_92"/>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4" name="Google Shape;24;g13264d32604_0_92"/>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25" name="Google Shape;25;g13264d32604_0_9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g13264d32604_0_96"/>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8" name="Google Shape;28;g13264d32604_0_96"/>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29" name="Google Shape;29;g13264d32604_0_96"/>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0" name="Google Shape;30;g13264d32604_0_96"/>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g13264d32604_0_101"/>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33" name="Google Shape;33;g13264d32604_0_10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g13264d32604_0_104"/>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36" name="Google Shape;36;g13264d32604_0_104"/>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rm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7" name="Google Shape;37;g13264d32604_0_10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g13264d32604_0_108"/>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40" name="Google Shape;40;g13264d32604_0_108"/>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g13264d32604_0_111"/>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g13264d32604_0_111"/>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44" name="Google Shape;44;g13264d32604_0_111"/>
          <p:cNvSpPr txBox="1"/>
          <p:nvPr>
            <p:ph idx="1" type="subTitle"/>
          </p:nvPr>
        </p:nvSpPr>
        <p:spPr>
          <a:xfrm>
            <a:off x="354000" y="3737433"/>
            <a:ext cx="5393700" cy="16467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5" name="Google Shape;45;g13264d32604_0_111"/>
          <p:cNvSpPr txBox="1"/>
          <p:nvPr>
            <p:ph idx="2" type="body"/>
          </p:nvPr>
        </p:nvSpPr>
        <p:spPr>
          <a:xfrm>
            <a:off x="6586000" y="965433"/>
            <a:ext cx="5115900" cy="4926900"/>
          </a:xfrm>
          <a:prstGeom prst="rect">
            <a:avLst/>
          </a:prstGeom>
          <a:noFill/>
          <a:ln>
            <a:noFill/>
          </a:ln>
        </p:spPr>
        <p:txBody>
          <a:bodyPr anchorCtr="0" anchor="ctr"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46" name="Google Shape;46;g13264d32604_0_11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g13264d32604_0_81"/>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9pPr>
          </a:lstStyle>
          <a:p/>
        </p:txBody>
      </p:sp>
      <p:sp>
        <p:nvSpPr>
          <p:cNvPr id="11" name="Google Shape;11;g13264d32604_0_81"/>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marR="0" rtl="0" algn="l">
              <a:lnSpc>
                <a:spcPct val="115000"/>
              </a:lnSpc>
              <a:spcBef>
                <a:spcPts val="0"/>
              </a:spcBef>
              <a:spcAft>
                <a:spcPts val="0"/>
              </a:spcAft>
              <a:buClr>
                <a:schemeClr val="dk2"/>
              </a:buClr>
              <a:buSzPts val="2400"/>
              <a:buFont typeface="Arial"/>
              <a:buChar char="●"/>
              <a:defRPr b="0" i="0" sz="2400" u="none" cap="none" strike="noStrike">
                <a:solidFill>
                  <a:schemeClr val="dk2"/>
                </a:solidFill>
                <a:latin typeface="Arial"/>
                <a:ea typeface="Arial"/>
                <a:cs typeface="Arial"/>
                <a:sym typeface="Arial"/>
              </a:defRPr>
            </a:lvl1pPr>
            <a:lvl2pPr indent="-349250" lvl="1" marL="914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2pPr>
            <a:lvl3pPr indent="-349250" lvl="2" marL="1371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3pPr>
            <a:lvl4pPr indent="-349250" lvl="3" marL="1828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4pPr>
            <a:lvl5pPr indent="-349250" lvl="4" marL="22860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5pPr>
            <a:lvl6pPr indent="-349250" lvl="5" marL="27432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6pPr>
            <a:lvl7pPr indent="-349250" lvl="6" marL="3200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7pPr>
            <a:lvl8pPr indent="-349250" lvl="7" marL="3657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8pPr>
            <a:lvl9pPr indent="-349250" lvl="8" marL="4114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9pPr>
          </a:lstStyle>
          <a:p/>
        </p:txBody>
      </p:sp>
      <p:sp>
        <p:nvSpPr>
          <p:cNvPr id="12" name="Google Shape;12;g13264d32604_0_8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hyperlink" Target="https://docs.google.com/forms/d/1LcUpD4qLAB0bIVdnL4D5bOWMz8_VCv80iQ_aCkhYhEw/viewform?ts=643aad26&amp;edit_requested=tru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
          <p:cNvPicPr preferRelativeResize="0"/>
          <p:nvPr/>
        </p:nvPicPr>
        <p:blipFill rotWithShape="1">
          <a:blip r:embed="rId3">
            <a:alphaModFix/>
          </a:blip>
          <a:srcRect b="0" l="0" r="0" t="0"/>
          <a:stretch/>
        </p:blipFill>
        <p:spPr>
          <a:xfrm>
            <a:off x="156722" y="981952"/>
            <a:ext cx="4270983" cy="4270983"/>
          </a:xfrm>
          <a:prstGeom prst="rect">
            <a:avLst/>
          </a:prstGeom>
          <a:noFill/>
          <a:ln>
            <a:noFill/>
          </a:ln>
        </p:spPr>
      </p:pic>
      <p:pic>
        <p:nvPicPr>
          <p:cNvPr id="61" name="Google Shape;61;p1"/>
          <p:cNvPicPr preferRelativeResize="0"/>
          <p:nvPr/>
        </p:nvPicPr>
        <p:blipFill rotWithShape="1">
          <a:blip r:embed="rId4">
            <a:alphaModFix/>
          </a:blip>
          <a:srcRect b="0" l="0" r="0" t="0"/>
          <a:stretch/>
        </p:blipFill>
        <p:spPr>
          <a:xfrm>
            <a:off x="761863" y="5252935"/>
            <a:ext cx="3060700" cy="1422400"/>
          </a:xfrm>
          <a:prstGeom prst="rect">
            <a:avLst/>
          </a:prstGeom>
          <a:noFill/>
          <a:ln>
            <a:noFill/>
          </a:ln>
        </p:spPr>
      </p:pic>
      <p:pic>
        <p:nvPicPr>
          <p:cNvPr id="62" name="Google Shape;62;p1"/>
          <p:cNvPicPr preferRelativeResize="0"/>
          <p:nvPr/>
        </p:nvPicPr>
        <p:blipFill rotWithShape="1">
          <a:blip r:embed="rId5">
            <a:alphaModFix/>
          </a:blip>
          <a:srcRect b="0" l="0" r="0" t="0"/>
          <a:stretch/>
        </p:blipFill>
        <p:spPr>
          <a:xfrm>
            <a:off x="4485230" y="1399300"/>
            <a:ext cx="7459494" cy="41897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p:nvPr/>
        </p:nvSpPr>
        <p:spPr>
          <a:xfrm>
            <a:off x="460916" y="424856"/>
            <a:ext cx="8280747" cy="806334"/>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Debatte/kritisches Denken</a:t>
            </a:r>
            <a:endParaRPr b="1" i="0" sz="3600" u="none" cap="none" strike="noStrike">
              <a:solidFill>
                <a:schemeClr val="dk1"/>
              </a:solidFill>
              <a:latin typeface="Calibri"/>
              <a:ea typeface="Calibri"/>
              <a:cs typeface="Calibri"/>
              <a:sym typeface="Calibri"/>
            </a:endParaRPr>
          </a:p>
        </p:txBody>
      </p:sp>
      <p:sp>
        <p:nvSpPr>
          <p:cNvPr id="68" name="Google Shape;68;p2"/>
          <p:cNvSpPr/>
          <p:nvPr/>
        </p:nvSpPr>
        <p:spPr>
          <a:xfrm>
            <a:off x="0" y="1393902"/>
            <a:ext cx="2263698" cy="301083"/>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9" name="Google Shape;69;p2"/>
          <p:cNvSpPr txBox="1"/>
          <p:nvPr/>
        </p:nvSpPr>
        <p:spPr>
          <a:xfrm>
            <a:off x="460916" y="2098013"/>
            <a:ext cx="93951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0" i="0" lang="pt-PT" sz="2500" u="none" cap="none" strike="noStrike">
                <a:solidFill>
                  <a:schemeClr val="dk1"/>
                </a:solidFill>
                <a:latin typeface="Calibri"/>
                <a:ea typeface="Calibri"/>
                <a:cs typeface="Calibri"/>
                <a:sym typeface="Calibri"/>
              </a:rPr>
              <a:t>Fünf logische Irrtümer, die in politischen Debatten oft verwendet werden und die es zu vermeiden gilt:</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 </a:t>
            </a:r>
            <a:endParaRPr b="0" i="0" sz="2400" u="none" cap="none" strike="noStrike">
              <a:solidFill>
                <a:srgbClr val="A5A5A5"/>
              </a:solidFill>
              <a:latin typeface="Arial"/>
              <a:ea typeface="Arial"/>
              <a:cs typeface="Arial"/>
              <a:sym typeface="Arial"/>
            </a:endParaRPr>
          </a:p>
        </p:txBody>
      </p:sp>
      <p:pic>
        <p:nvPicPr>
          <p:cNvPr id="70" name="Google Shape;70;p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71" name="Google Shape;71;p2"/>
          <p:cNvSpPr txBox="1"/>
          <p:nvPr/>
        </p:nvSpPr>
        <p:spPr>
          <a:xfrm>
            <a:off x="1131849" y="3582070"/>
            <a:ext cx="10562846" cy="92333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pt-PT" sz="5400" u="none" cap="none" strike="noStrike">
                <a:solidFill>
                  <a:srgbClr val="FFC000"/>
                </a:solidFill>
                <a:latin typeface="Arial"/>
                <a:ea typeface="Arial"/>
                <a:cs typeface="Arial"/>
                <a:sym typeface="Arial"/>
              </a:rPr>
              <a:t>Was ist ein logischer Irrtum?</a:t>
            </a:r>
            <a:endParaRPr b="1" i="0" sz="5400" u="none" cap="none" strike="noStrike">
              <a:solidFill>
                <a:srgbClr val="FFC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g13264d32604_0_2"/>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Debatte/kritisches Denken</a:t>
            </a:r>
            <a:endParaRPr/>
          </a:p>
        </p:txBody>
      </p:sp>
      <p:sp>
        <p:nvSpPr>
          <p:cNvPr id="77" name="Google Shape;77;g13264d32604_0_2"/>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8" name="Google Shape;78;g13264d32604_0_2"/>
          <p:cNvSpPr txBox="1"/>
          <p:nvPr/>
        </p:nvSpPr>
        <p:spPr>
          <a:xfrm>
            <a:off x="460924" y="1935400"/>
            <a:ext cx="10239159" cy="25700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chemeClr val="dk1"/>
              </a:buClr>
              <a:buSzPts val="1100"/>
              <a:buFont typeface="Arial"/>
              <a:buNone/>
            </a:pPr>
            <a:r>
              <a:rPr b="1" i="0" lang="pt-PT" sz="2000" u="none" cap="none" strike="noStrike">
                <a:solidFill>
                  <a:schemeClr val="dk1"/>
                </a:solidFill>
                <a:latin typeface="Calibri"/>
                <a:ea typeface="Calibri"/>
                <a:cs typeface="Calibri"/>
                <a:sym typeface="Calibri"/>
              </a:rPr>
              <a:t>(1) Red Herring Fehlschluss</a:t>
            </a:r>
            <a:endParaRPr b="1" i="0" sz="20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b="0" i="1" lang="pt-PT" sz="2000" u="none" cap="none" strike="noStrike">
                <a:solidFill>
                  <a:schemeClr val="dk1"/>
                </a:solidFill>
                <a:latin typeface="Calibri"/>
                <a:ea typeface="Calibri"/>
                <a:cs typeface="Calibri"/>
                <a:sym typeface="Calibri"/>
              </a:rPr>
              <a:t>Auch bekannt als: Irreführung, Nebelwand, Vernebelung des Problems, Nebensache und Chewbacca-Verteidigung.</a:t>
            </a:r>
            <a:endParaRPr/>
          </a:p>
          <a:p>
            <a:pPr indent="0" lvl="0" marL="0" marR="0" rtl="0" algn="l">
              <a:lnSpc>
                <a:spcPct val="115000"/>
              </a:lnSpc>
              <a:spcBef>
                <a:spcPts val="1200"/>
              </a:spcBef>
              <a:spcAft>
                <a:spcPts val="0"/>
              </a:spcAft>
              <a:buClr>
                <a:schemeClr val="dk1"/>
              </a:buClr>
              <a:buSzPts val="1100"/>
              <a:buFont typeface="Arial"/>
              <a:buNone/>
            </a:pPr>
            <a:r>
              <a:rPr b="0" i="0" lang="pt-PT" sz="2000" u="none" cap="none" strike="noStrike">
                <a:solidFill>
                  <a:schemeClr val="dk1"/>
                </a:solidFill>
                <a:latin typeface="Calibri"/>
                <a:ea typeface="Calibri"/>
                <a:cs typeface="Calibri"/>
                <a:sym typeface="Calibri"/>
              </a:rPr>
              <a:t>Ein Red Herring-Argument wechselt das Thema und lenkt das Publikum vom eigentlichen Thema ab, um sich auf etwas anderes zu konzentrieren, bei dem sich der Redner wohler und sicherer fühlt.</a:t>
            </a:r>
            <a:endParaRPr/>
          </a:p>
          <a:p>
            <a:pPr indent="0" lvl="0" marL="0" marR="0" rtl="0" algn="l">
              <a:lnSpc>
                <a:spcPct val="115000"/>
              </a:lnSpc>
              <a:spcBef>
                <a:spcPts val="1200"/>
              </a:spcBef>
              <a:spcAft>
                <a:spcPts val="0"/>
              </a:spcAft>
              <a:buClr>
                <a:schemeClr val="dk1"/>
              </a:buClr>
              <a:buSzPts val="1100"/>
              <a:buFont typeface="Arial"/>
              <a:buNone/>
            </a:pPr>
            <a:r>
              <a:t/>
            </a:r>
            <a:endParaRPr b="0" i="0" sz="2000" u="none" cap="none" strike="noStrike">
              <a:solidFill>
                <a:srgbClr val="A5A5A5"/>
              </a:solidFill>
              <a:latin typeface="Calibri"/>
              <a:ea typeface="Calibri"/>
              <a:cs typeface="Calibri"/>
              <a:sym typeface="Calibri"/>
            </a:endParaRPr>
          </a:p>
        </p:txBody>
      </p:sp>
      <p:pic>
        <p:nvPicPr>
          <p:cNvPr id="79" name="Google Shape;79;g13264d32604_0_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80" name="Google Shape;80;g13264d32604_0_2"/>
          <p:cNvSpPr txBox="1"/>
          <p:nvPr/>
        </p:nvSpPr>
        <p:spPr>
          <a:xfrm>
            <a:off x="460916" y="4551095"/>
            <a:ext cx="9966452" cy="1846629"/>
          </a:xfrm>
          <a:prstGeom prst="rect">
            <a:avLst/>
          </a:prstGeom>
          <a:noFill/>
          <a:ln>
            <a:noFill/>
          </a:ln>
        </p:spPr>
        <p:txBody>
          <a:bodyPr anchorCtr="0" anchor="t" bIns="91425" lIns="91425" spcFirstLastPara="1" rIns="91425" wrap="square" tIns="91425">
            <a:spAutoFit/>
          </a:bodyPr>
          <a:lstStyle/>
          <a:p>
            <a:pPr indent="0" lvl="0" marL="0" marR="0" rtl="0" algn="l">
              <a:lnSpc>
                <a:spcPct val="90000"/>
              </a:lnSpc>
              <a:spcBef>
                <a:spcPts val="0"/>
              </a:spcBef>
              <a:spcAft>
                <a:spcPts val="0"/>
              </a:spcAft>
              <a:buClr>
                <a:srgbClr val="000000"/>
              </a:buClr>
              <a:buSzPts val="2000"/>
              <a:buFont typeface="Arial"/>
              <a:buNone/>
            </a:pPr>
            <a:r>
              <a:rPr b="1" i="0" lang="pt-PT" sz="2000" u="none" cap="none" strike="noStrike">
                <a:solidFill>
                  <a:schemeClr val="dk1"/>
                </a:solidFill>
                <a:latin typeface="Calibri"/>
                <a:ea typeface="Calibri"/>
                <a:cs typeface="Calibri"/>
                <a:sym typeface="Calibri"/>
              </a:rPr>
              <a:t>(2) Strohmann-Argument</a:t>
            </a:r>
            <a:endParaRPr b="1" i="0" sz="20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24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rgbClr val="000000"/>
              </a:buClr>
              <a:buSzPts val="2000"/>
              <a:buFont typeface="Arial"/>
              <a:buNone/>
            </a:pPr>
            <a:r>
              <a:rPr b="0" i="1" lang="pt-PT" sz="2000" u="none" cap="none" strike="noStrike">
                <a:solidFill>
                  <a:schemeClr val="dk1"/>
                </a:solidFill>
                <a:latin typeface="Calibri"/>
                <a:ea typeface="Calibri"/>
                <a:cs typeface="Calibri"/>
                <a:sym typeface="Calibri"/>
              </a:rPr>
              <a:t>In Großbritannien auch als Tante Sally bekannt.</a:t>
            </a:r>
            <a:endParaRPr/>
          </a:p>
          <a:p>
            <a:pPr indent="0" lvl="0" marL="0" marR="0" rtl="0" algn="l">
              <a:lnSpc>
                <a:spcPct val="90000"/>
              </a:lnSpc>
              <a:spcBef>
                <a:spcPts val="0"/>
              </a:spcBef>
              <a:spcAft>
                <a:spcPts val="0"/>
              </a:spcAft>
              <a:buClr>
                <a:srgbClr val="000000"/>
              </a:buClr>
              <a:buSzPts val="2000"/>
              <a:buFont typeface="Arial"/>
              <a:buNone/>
            </a:pPr>
            <a:r>
              <a:t/>
            </a:r>
            <a:endParaRPr b="0" i="1" sz="20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rgbClr val="000000"/>
              </a:buClr>
              <a:buSzPts val="2000"/>
              <a:buFont typeface="Arial"/>
              <a:buNone/>
            </a:pPr>
            <a:r>
              <a:rPr b="0" i="0" lang="pt-PT" sz="2000" u="none" cap="none" strike="noStrike">
                <a:solidFill>
                  <a:schemeClr val="dk1"/>
                </a:solidFill>
                <a:latin typeface="Calibri"/>
                <a:ea typeface="Calibri"/>
                <a:cs typeface="Calibri"/>
                <a:sym typeface="Calibri"/>
              </a:rPr>
              <a:t>Ein Strohmann-Argument ist eine absichtliche Falschdarstellung der Position eines Gegners. Es stellt ein einfaches (und falsches) Ziel dar, das der Sprecher niederschlagen kann.</a:t>
            </a:r>
            <a:endParaRPr b="0" i="0" sz="20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13264d32604_0_14"/>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Debatte/kritisches Denken</a:t>
            </a:r>
            <a:endParaRPr/>
          </a:p>
        </p:txBody>
      </p:sp>
      <p:sp>
        <p:nvSpPr>
          <p:cNvPr id="86" name="Google Shape;86;g13264d32604_0_14"/>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7" name="Google Shape;87;g13264d32604_0_14"/>
          <p:cNvSpPr txBox="1"/>
          <p:nvPr/>
        </p:nvSpPr>
        <p:spPr>
          <a:xfrm>
            <a:off x="460925" y="1935400"/>
            <a:ext cx="10289700" cy="11901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chemeClr val="dk1"/>
              </a:buClr>
              <a:buSzPts val="1100"/>
              <a:buFont typeface="Arial"/>
              <a:buNone/>
            </a:pPr>
            <a:r>
              <a:rPr b="1" i="0" lang="pt-PT" sz="2000" u="none" cap="none" strike="noStrike">
                <a:solidFill>
                  <a:schemeClr val="dk1"/>
                </a:solidFill>
                <a:latin typeface="Calibri"/>
                <a:ea typeface="Calibri"/>
                <a:cs typeface="Calibri"/>
                <a:sym typeface="Calibri"/>
              </a:rPr>
              <a:t>(3) Dammbruchargument </a:t>
            </a:r>
            <a:endParaRPr b="1" i="0" sz="20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rPr b="0" i="1" lang="pt-PT" sz="2000" u="none" cap="none" strike="noStrike">
                <a:solidFill>
                  <a:schemeClr val="dk1"/>
                </a:solidFill>
                <a:latin typeface="Calibri"/>
                <a:ea typeface="Calibri"/>
                <a:cs typeface="Calibri"/>
                <a:sym typeface="Calibri"/>
              </a:rPr>
              <a:t>Auch bekannt als absurde Extrapolation, dünne Kante des Keils und Kamelnase unter dem Zelt.</a:t>
            </a:r>
            <a:endParaRPr/>
          </a:p>
          <a:p>
            <a:pPr indent="0" lvl="0" marL="0" marR="0" rtl="0" algn="l">
              <a:lnSpc>
                <a:spcPct val="115000"/>
              </a:lnSpc>
              <a:spcBef>
                <a:spcPts val="1200"/>
              </a:spcBef>
              <a:spcAft>
                <a:spcPts val="0"/>
              </a:spcAft>
              <a:buClr>
                <a:schemeClr val="dk1"/>
              </a:buClr>
              <a:buSzPts val="1100"/>
              <a:buFont typeface="Arial"/>
              <a:buNone/>
            </a:pPr>
            <a:r>
              <a:rPr b="0" i="0" lang="pt-PT" sz="2000" u="none" cap="none" strike="noStrike">
                <a:solidFill>
                  <a:schemeClr val="dk1"/>
                </a:solidFill>
                <a:latin typeface="Calibri"/>
                <a:ea typeface="Calibri"/>
                <a:cs typeface="Calibri"/>
                <a:sym typeface="Calibri"/>
              </a:rPr>
              <a:t>Ein Dammbruch-Argument ist eine Version eines Red Herring. Dies ist insbesondere eine Behauptung, dass eine Politik, die einen kleinen Schritt in eine Richtung macht, zu einer Kette von Ereignissen führt, die zu drastischen Veränderungen führen kann.</a:t>
            </a:r>
            <a:endParaRPr b="1" i="0" sz="2000" u="none" cap="none" strike="noStrike">
              <a:solidFill>
                <a:schemeClr val="dk1"/>
              </a:solidFill>
              <a:latin typeface="Calibri"/>
              <a:ea typeface="Calibri"/>
              <a:cs typeface="Calibri"/>
              <a:sym typeface="Calibri"/>
            </a:endParaRPr>
          </a:p>
        </p:txBody>
      </p:sp>
      <p:pic>
        <p:nvPicPr>
          <p:cNvPr id="88" name="Google Shape;88;g13264d32604_0_14"/>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89" name="Google Shape;89;g13264d32604_0_14"/>
          <p:cNvSpPr txBox="1"/>
          <p:nvPr/>
        </p:nvSpPr>
        <p:spPr>
          <a:xfrm>
            <a:off x="460916" y="4307113"/>
            <a:ext cx="10993138" cy="2416016"/>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0"/>
              </a:spcAft>
              <a:buClr>
                <a:schemeClr val="dk1"/>
              </a:buClr>
              <a:buSzPts val="1100"/>
              <a:buFont typeface="Arial"/>
              <a:buNone/>
            </a:pPr>
            <a:r>
              <a:rPr b="1" i="0" lang="pt-PT" sz="2000" u="none" cap="none" strike="noStrike">
                <a:solidFill>
                  <a:schemeClr val="dk1"/>
                </a:solidFill>
                <a:latin typeface="Calibri"/>
                <a:ea typeface="Calibri"/>
                <a:cs typeface="Calibri"/>
                <a:sym typeface="Calibri"/>
              </a:rPr>
              <a:t>(4) Zirkelschluss</a:t>
            </a:r>
            <a:endParaRPr b="1" i="0" sz="20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None/>
            </a:pPr>
            <a:r>
              <a:rPr b="0" i="1" lang="pt-PT" sz="2000" u="none" cap="none" strike="noStrike">
                <a:solidFill>
                  <a:schemeClr val="dk1"/>
                </a:solidFill>
                <a:latin typeface="Calibri"/>
                <a:ea typeface="Calibri"/>
                <a:cs typeface="Calibri"/>
                <a:sym typeface="Calibri"/>
              </a:rPr>
              <a:t>Auch bekannt als: Ausgangspunkt, Zirkelschluss; Was war zuerst – die Henne oder das Ei?</a:t>
            </a:r>
            <a:endParaRPr/>
          </a:p>
          <a:p>
            <a:pPr indent="0" lvl="0" marL="0" marR="0" rtl="0" algn="l">
              <a:lnSpc>
                <a:spcPct val="115000"/>
              </a:lnSpc>
              <a:spcBef>
                <a:spcPts val="1200"/>
              </a:spcBef>
              <a:spcAft>
                <a:spcPts val="0"/>
              </a:spcAft>
              <a:buClr>
                <a:schemeClr val="dk1"/>
              </a:buClr>
              <a:buSzPts val="1100"/>
              <a:buFont typeface="Arial"/>
              <a:buNone/>
            </a:pPr>
            <a:r>
              <a:rPr b="0" i="0" lang="pt-PT" sz="2000" u="none" cap="none" strike="noStrike">
                <a:solidFill>
                  <a:schemeClr val="dk1"/>
                </a:solidFill>
                <a:latin typeface="Calibri"/>
                <a:ea typeface="Calibri"/>
                <a:cs typeface="Calibri"/>
                <a:sym typeface="Calibri"/>
              </a:rPr>
              <a:t>Bei dieser Argumentation wird die Schlussfolgerung in einer der Prämissen des Arguments angenommen, und diese Prämisse wird nicht durch unabhängige Beweise gestützt und deswegen als Zirkelschluss bezeichnet, alles beginnt und endet an derselben Stelle.</a:t>
            </a:r>
            <a:endParaRPr b="1" i="0" sz="20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13264d32604_0_24"/>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Debatte/kritisches Denken</a:t>
            </a:r>
            <a:endParaRPr/>
          </a:p>
        </p:txBody>
      </p:sp>
      <p:sp>
        <p:nvSpPr>
          <p:cNvPr id="95" name="Google Shape;95;g13264d32604_0_24"/>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6" name="Google Shape;96;g13264d32604_0_24"/>
          <p:cNvSpPr txBox="1"/>
          <p:nvPr/>
        </p:nvSpPr>
        <p:spPr>
          <a:xfrm>
            <a:off x="460925" y="1935400"/>
            <a:ext cx="10289700" cy="11901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chemeClr val="dk1"/>
              </a:buClr>
              <a:buSzPts val="1100"/>
              <a:buFont typeface="Arial"/>
              <a:buNone/>
            </a:pPr>
            <a:r>
              <a:rPr b="1" i="0" lang="pt-PT" sz="2000" u="none" cap="none" strike="noStrike">
                <a:solidFill>
                  <a:schemeClr val="dk1"/>
                </a:solidFill>
                <a:latin typeface="Calibri"/>
                <a:ea typeface="Calibri"/>
                <a:cs typeface="Calibri"/>
                <a:sym typeface="Calibri"/>
              </a:rPr>
              <a:t>(5) Post-Hoc-Irrtum</a:t>
            </a:r>
            <a:endParaRPr/>
          </a:p>
          <a:p>
            <a:pPr indent="0" lvl="0" marL="0" marR="0" rtl="0" algn="l">
              <a:lnSpc>
                <a:spcPct val="115000"/>
              </a:lnSpc>
              <a:spcBef>
                <a:spcPts val="1200"/>
              </a:spcBef>
              <a:spcAft>
                <a:spcPts val="0"/>
              </a:spcAft>
              <a:buClr>
                <a:schemeClr val="dk1"/>
              </a:buClr>
              <a:buSzPts val="1100"/>
              <a:buFont typeface="Arial"/>
              <a:buNone/>
            </a:pPr>
            <a:r>
              <a:rPr b="0" i="0" lang="pt-PT" sz="2000" u="none" cap="none" strike="noStrike">
                <a:solidFill>
                  <a:schemeClr val="dk1"/>
                </a:solidFill>
                <a:latin typeface="Calibri"/>
                <a:ea typeface="Calibri"/>
                <a:cs typeface="Calibri"/>
                <a:sym typeface="Calibri"/>
              </a:rPr>
              <a:t>Aus dem lateinischen „post hoc, ergo propter hoc“, was „nach diesem, also deswegen“ ist auch bekannt als falsche Ursache.</a:t>
            </a:r>
            <a:endParaRPr/>
          </a:p>
          <a:p>
            <a:pPr indent="0" lvl="0" marL="0" marR="0" rtl="0" algn="l">
              <a:lnSpc>
                <a:spcPct val="115000"/>
              </a:lnSpc>
              <a:spcBef>
                <a:spcPts val="1200"/>
              </a:spcBef>
              <a:spcAft>
                <a:spcPts val="0"/>
              </a:spcAft>
              <a:buClr>
                <a:schemeClr val="dk1"/>
              </a:buClr>
              <a:buSzPts val="1100"/>
              <a:buFont typeface="Arial"/>
              <a:buNone/>
            </a:pPr>
            <a:r>
              <a:rPr b="0" i="0" lang="pt-PT" sz="2000" u="none" cap="none" strike="noStrike">
                <a:solidFill>
                  <a:schemeClr val="dk1"/>
                </a:solidFill>
                <a:latin typeface="Calibri"/>
                <a:ea typeface="Calibri"/>
                <a:cs typeface="Calibri"/>
                <a:sym typeface="Calibri"/>
              </a:rPr>
              <a:t>Irrtümer treten auf, wenn ein Argument mit unlogischen Argumenten vorgebracht wird. Post hoc ist ein Trugschluss, bei dem man argumentiert, dass ein Ereignis vor einem anderen aufgetreten ist und das erste Ereignis das andere verursacht hat. Dies ist nicht immer der Fall.</a:t>
            </a:r>
            <a:endParaRPr b="0" i="0" sz="2000" u="none" cap="none" strike="noStrike">
              <a:solidFill>
                <a:schemeClr val="dk1"/>
              </a:solidFill>
              <a:latin typeface="Calibri"/>
              <a:ea typeface="Calibri"/>
              <a:cs typeface="Calibri"/>
              <a:sym typeface="Calibri"/>
            </a:endParaRPr>
          </a:p>
        </p:txBody>
      </p:sp>
      <p:pic>
        <p:nvPicPr>
          <p:cNvPr id="97" name="Google Shape;97;g13264d32604_0_24"/>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
        <p:nvSpPr>
          <p:cNvPr id="98" name="Google Shape;98;g13264d32604_0_24"/>
          <p:cNvSpPr txBox="1"/>
          <p:nvPr/>
        </p:nvSpPr>
        <p:spPr>
          <a:xfrm>
            <a:off x="1019225" y="5022875"/>
            <a:ext cx="7494900" cy="5694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500"/>
              <a:buFont typeface="Arial"/>
              <a:buNone/>
            </a:pPr>
            <a:r>
              <a:rPr b="1" i="0" lang="pt-PT" sz="2500" u="sng" cap="none" strike="noStrike">
                <a:solidFill>
                  <a:schemeClr val="hlink"/>
                </a:solidFill>
                <a:latin typeface="Arial"/>
                <a:ea typeface="Arial"/>
                <a:cs typeface="Arial"/>
                <a:sym typeface="Arial"/>
                <a:hlinkClick r:id="rId4"/>
              </a:rPr>
              <a:t>Wählen Sie den richtigen Irrtum! QUIZ!!</a:t>
            </a:r>
            <a:endParaRPr b="1" i="0" sz="25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13264d32604_0_135"/>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Debatte/kritisches Denken</a:t>
            </a:r>
            <a:endParaRPr/>
          </a:p>
        </p:txBody>
      </p:sp>
      <p:sp>
        <p:nvSpPr>
          <p:cNvPr id="104" name="Google Shape;104;g13264d32604_0_135"/>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5" name="Google Shape;105;g13264d32604_0_135"/>
          <p:cNvSpPr txBox="1"/>
          <p:nvPr/>
        </p:nvSpPr>
        <p:spPr>
          <a:xfrm>
            <a:off x="460916" y="1695102"/>
            <a:ext cx="10289700" cy="4847891"/>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chemeClr val="dk1"/>
              </a:buClr>
              <a:buSzPts val="1100"/>
              <a:buFont typeface="Arial"/>
              <a:buNone/>
            </a:pPr>
            <a:r>
              <a:rPr b="0" i="0" lang="pt-PT" sz="2000" u="none" cap="none" strike="noStrike">
                <a:solidFill>
                  <a:schemeClr val="dk1"/>
                </a:solidFill>
                <a:latin typeface="Calibri"/>
                <a:ea typeface="Calibri"/>
                <a:cs typeface="Calibri"/>
                <a:sym typeface="Calibri"/>
              </a:rPr>
              <a:t>Ein kritischer Denker kann</a:t>
            </a:r>
            <a:endParaRPr/>
          </a:p>
          <a:p>
            <a:pPr indent="-342900" lvl="0" marL="342900" marR="0" rtl="0" algn="l">
              <a:lnSpc>
                <a:spcPct val="115000"/>
              </a:lnSpc>
              <a:spcBef>
                <a:spcPts val="1200"/>
              </a:spcBef>
              <a:spcAft>
                <a:spcPts val="0"/>
              </a:spcAft>
              <a:buClr>
                <a:schemeClr val="dk1"/>
              </a:buClr>
              <a:buSzPts val="1100"/>
              <a:buFont typeface="Arial"/>
              <a:buChar char="•"/>
            </a:pPr>
            <a:r>
              <a:rPr b="0" i="0" lang="pt-PT" sz="2000" u="none" cap="none" strike="noStrike">
                <a:solidFill>
                  <a:schemeClr val="dk1"/>
                </a:solidFill>
                <a:latin typeface="Calibri"/>
                <a:ea typeface="Calibri"/>
                <a:cs typeface="Calibri"/>
                <a:sym typeface="Calibri"/>
              </a:rPr>
              <a:t>wichtige Fragen und Probleme klar und präzise· formulieren,</a:t>
            </a:r>
            <a:endParaRPr/>
          </a:p>
          <a:p>
            <a:pPr indent="-342900" lvl="0" marL="342900" marR="0" rtl="0" algn="l">
              <a:lnSpc>
                <a:spcPct val="115000"/>
              </a:lnSpc>
              <a:spcBef>
                <a:spcPts val="1200"/>
              </a:spcBef>
              <a:spcAft>
                <a:spcPts val="0"/>
              </a:spcAft>
              <a:buClr>
                <a:schemeClr val="dk1"/>
              </a:buClr>
              <a:buSzPts val="1100"/>
              <a:buFont typeface="Arial"/>
              <a:buChar char="•"/>
            </a:pPr>
            <a:r>
              <a:rPr b="0" i="0" lang="pt-PT" sz="2000" u="none" cap="none" strike="noStrike">
                <a:solidFill>
                  <a:schemeClr val="dk1"/>
                </a:solidFill>
                <a:latin typeface="Calibri"/>
                <a:ea typeface="Calibri"/>
                <a:cs typeface="Calibri"/>
                <a:sym typeface="Calibri"/>
              </a:rPr>
              <a:t>wichtige Informationen sammeln und bewerten , indem er/sie abstrakte Ideen verwendet, um diese effektiv zu bewerten,</a:t>
            </a:r>
            <a:endParaRPr/>
          </a:p>
          <a:p>
            <a:pPr indent="-342900" lvl="0" marL="342900" marR="0" rtl="0" algn="l">
              <a:lnSpc>
                <a:spcPct val="115000"/>
              </a:lnSpc>
              <a:spcBef>
                <a:spcPts val="1200"/>
              </a:spcBef>
              <a:spcAft>
                <a:spcPts val="0"/>
              </a:spcAft>
              <a:buClr>
                <a:schemeClr val="dk1"/>
              </a:buClr>
              <a:buSzPts val="1100"/>
              <a:buFont typeface="Arial"/>
              <a:buChar char="•"/>
            </a:pPr>
            <a:r>
              <a:rPr b="0" i="0" lang="pt-PT" sz="2000" u="none" cap="none" strike="noStrike">
                <a:solidFill>
                  <a:schemeClr val="dk1"/>
                </a:solidFill>
                <a:latin typeface="Calibri"/>
                <a:ea typeface="Calibri"/>
                <a:cs typeface="Calibri"/>
                <a:sym typeface="Calibri"/>
              </a:rPr>
              <a:t>gut begründete und geprüfte Schlussfolgerungen·entwickeln,</a:t>
            </a:r>
            <a:endParaRPr/>
          </a:p>
          <a:p>
            <a:pPr indent="-342900" lvl="0" marL="342900" marR="0" rtl="0" algn="l">
              <a:lnSpc>
                <a:spcPct val="115000"/>
              </a:lnSpc>
              <a:spcBef>
                <a:spcPts val="1200"/>
              </a:spcBef>
              <a:spcAft>
                <a:spcPts val="0"/>
              </a:spcAft>
              <a:buClr>
                <a:schemeClr val="dk1"/>
              </a:buClr>
              <a:buSzPts val="1100"/>
              <a:buFont typeface="Arial"/>
              <a:buChar char="•"/>
            </a:pPr>
            <a:r>
              <a:rPr b="0" i="0" lang="pt-PT" sz="2000" u="none" cap="none" strike="noStrike">
                <a:solidFill>
                  <a:schemeClr val="dk1"/>
                </a:solidFill>
                <a:latin typeface="Calibri"/>
                <a:ea typeface="Calibri"/>
                <a:cs typeface="Calibri"/>
                <a:sym typeface="Calibri"/>
              </a:rPr>
              <a:t>Annahmen, Implikationen und angemessene Konsequenzen erkennen und einschätzen, </a:t>
            </a:r>
            <a:endParaRPr/>
          </a:p>
          <a:p>
            <a:pPr indent="-342900" lvl="0" marL="342900" marR="0" rtl="0" algn="l">
              <a:lnSpc>
                <a:spcPct val="115000"/>
              </a:lnSpc>
              <a:spcBef>
                <a:spcPts val="1200"/>
              </a:spcBef>
              <a:spcAft>
                <a:spcPts val="0"/>
              </a:spcAft>
              <a:buClr>
                <a:schemeClr val="dk1"/>
              </a:buClr>
              <a:buSzPts val="1100"/>
              <a:buFont typeface="Arial"/>
              <a:buChar char="•"/>
            </a:pPr>
            <a:r>
              <a:rPr b="0" i="0" lang="pt-PT" sz="2000" u="none" cap="none" strike="noStrike">
                <a:solidFill>
                  <a:schemeClr val="dk1"/>
                </a:solidFill>
                <a:latin typeface="Calibri"/>
                <a:ea typeface="Calibri"/>
                <a:cs typeface="Calibri"/>
                <a:sym typeface="Calibri"/>
              </a:rPr>
              <a:t>effektiv mit anderen kommunizieren,</a:t>
            </a:r>
            <a:endParaRPr/>
          </a:p>
          <a:p>
            <a:pPr indent="-342900" lvl="0" marL="342900" marR="0" rtl="0" algn="l">
              <a:lnSpc>
                <a:spcPct val="115000"/>
              </a:lnSpc>
              <a:spcBef>
                <a:spcPts val="1200"/>
              </a:spcBef>
              <a:spcAft>
                <a:spcPts val="0"/>
              </a:spcAft>
              <a:buClr>
                <a:schemeClr val="dk1"/>
              </a:buClr>
              <a:buSzPts val="1100"/>
              <a:buFont typeface="Arial"/>
              <a:buChar char="•"/>
            </a:pPr>
            <a:r>
              <a:rPr b="0" i="0" lang="pt-PT" sz="2000" u="none" cap="none" strike="noStrike">
                <a:solidFill>
                  <a:schemeClr val="dk1"/>
                </a:solidFill>
                <a:latin typeface="Calibri"/>
                <a:ea typeface="Calibri"/>
                <a:cs typeface="Calibri"/>
                <a:sym typeface="Calibri"/>
              </a:rPr>
              <a:t>Fehlschlüsse des kritischen Denkens vermeiden (Nachdenken durch Analysieren der Situation),</a:t>
            </a:r>
            <a:endParaRPr/>
          </a:p>
          <a:p>
            <a:pPr indent="-342900" lvl="0" marL="342900" marR="0" rtl="0" algn="l">
              <a:lnSpc>
                <a:spcPct val="115000"/>
              </a:lnSpc>
              <a:spcBef>
                <a:spcPts val="1200"/>
              </a:spcBef>
              <a:spcAft>
                <a:spcPts val="0"/>
              </a:spcAft>
              <a:buClr>
                <a:schemeClr val="dk1"/>
              </a:buClr>
              <a:buSzPts val="1100"/>
              <a:buFont typeface="Arial"/>
              <a:buChar char="•"/>
            </a:pPr>
            <a:r>
              <a:rPr b="0" i="0" lang="pt-PT" sz="2000" u="none" cap="none" strike="noStrike">
                <a:solidFill>
                  <a:schemeClr val="dk1"/>
                </a:solidFill>
                <a:latin typeface="Calibri"/>
                <a:ea typeface="Calibri"/>
                <a:cs typeface="Calibri"/>
                <a:sym typeface="Calibri"/>
              </a:rPr>
              <a:t>und ist offen für alternative Sichtweisen;</a:t>
            </a:r>
            <a:endParaRPr/>
          </a:p>
          <a:p>
            <a:pPr indent="0" lvl="0" marL="0" marR="0" rtl="0" algn="l">
              <a:lnSpc>
                <a:spcPct val="115000"/>
              </a:lnSpc>
              <a:spcBef>
                <a:spcPts val="1200"/>
              </a:spcBef>
              <a:spcAft>
                <a:spcPts val="0"/>
              </a:spcAft>
              <a:buClr>
                <a:schemeClr val="dk1"/>
              </a:buClr>
              <a:buSzPts val="11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chemeClr val="dk1"/>
              </a:buClr>
              <a:buSzPts val="1100"/>
              <a:buFont typeface="Arial"/>
              <a:buNone/>
            </a:pPr>
            <a:r>
              <a:t/>
            </a:r>
            <a:endParaRPr b="0" i="0" sz="2000" u="none" cap="none" strike="noStrike">
              <a:solidFill>
                <a:schemeClr val="dk1"/>
              </a:solidFill>
              <a:latin typeface="Calibri"/>
              <a:ea typeface="Calibri"/>
              <a:cs typeface="Calibri"/>
              <a:sym typeface="Calibri"/>
            </a:endParaRPr>
          </a:p>
        </p:txBody>
      </p:sp>
      <p:pic>
        <p:nvPicPr>
          <p:cNvPr id="106" name="Google Shape;106;g13264d32604_0_135"/>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p3"/>
          <p:cNvPicPr preferRelativeResize="0"/>
          <p:nvPr/>
        </p:nvPicPr>
        <p:blipFill rotWithShape="1">
          <a:blip r:embed="rId3">
            <a:alphaModFix/>
          </a:blip>
          <a:srcRect b="0" l="0" r="0" t="0"/>
          <a:stretch/>
        </p:blipFill>
        <p:spPr>
          <a:xfrm>
            <a:off x="410405" y="288935"/>
            <a:ext cx="11076225" cy="6221136"/>
          </a:xfrm>
          <a:prstGeom prst="rect">
            <a:avLst/>
          </a:prstGeom>
          <a:noFill/>
          <a:ln>
            <a:noFill/>
          </a:ln>
        </p:spPr>
      </p:pic>
      <p:sp>
        <p:nvSpPr>
          <p:cNvPr id="112" name="Google Shape;112;p3"/>
          <p:cNvSpPr txBox="1"/>
          <p:nvPr/>
        </p:nvSpPr>
        <p:spPr>
          <a:xfrm>
            <a:off x="835742" y="698090"/>
            <a:ext cx="10196052" cy="115468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FED201"/>
              </a:buClr>
              <a:buSzPts val="5400"/>
              <a:buFont typeface="Arial"/>
              <a:buNone/>
            </a:pPr>
            <a:r>
              <a:rPr b="1" i="0" lang="pt-PT" sz="1800" u="none" cap="none" strike="noStrike">
                <a:solidFill>
                  <a:srgbClr val="FED201"/>
                </a:solidFill>
                <a:latin typeface="Arial"/>
                <a:ea typeface="Arial"/>
                <a:cs typeface="Arial"/>
                <a:sym typeface="Aria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a:p>
          <a:p>
            <a:pPr indent="0" lvl="0" marL="0" marR="0" rtl="0" algn="l">
              <a:lnSpc>
                <a:spcPct val="90000"/>
              </a:lnSpc>
              <a:spcBef>
                <a:spcPts val="0"/>
              </a:spcBef>
              <a:spcAft>
                <a:spcPts val="0"/>
              </a:spcAft>
              <a:buClr>
                <a:srgbClr val="FED201"/>
              </a:buClr>
              <a:buSzPts val="5400"/>
              <a:buFont typeface="Arial"/>
              <a:buNone/>
            </a:pPr>
            <a:r>
              <a:t/>
            </a:r>
            <a:endParaRPr b="1" i="0" sz="5400" u="none" cap="none" strike="noStrike">
              <a:solidFill>
                <a:srgbClr val="FED201"/>
              </a:solidFill>
              <a:latin typeface="Arial"/>
              <a:ea typeface="Arial"/>
              <a:cs typeface="Arial"/>
              <a:sym typeface="Arial"/>
            </a:endParaRPr>
          </a:p>
        </p:txBody>
      </p:sp>
      <p:pic>
        <p:nvPicPr>
          <p:cNvPr id="113" name="Google Shape;113;p3"/>
          <p:cNvPicPr preferRelativeResize="0"/>
          <p:nvPr/>
        </p:nvPicPr>
        <p:blipFill rotWithShape="1">
          <a:blip r:embed="rId4">
            <a:alphaModFix/>
          </a:blip>
          <a:srcRect b="0" l="0" r="0" t="0"/>
          <a:stretch/>
        </p:blipFill>
        <p:spPr>
          <a:xfrm>
            <a:off x="2632588" y="5118740"/>
            <a:ext cx="6631858" cy="139133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2021-09-08T13:19:00Z</dcterms:created>
  <dc:creator>CAROLINA CODER MEIRA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11530c-902c-4b75-8616-d6c82cd1332a_Enabled">
    <vt:lpwstr>true</vt:lpwstr>
  </property>
  <property fmtid="{D5CDD505-2E9C-101B-9397-08002B2CF9AE}" pid="3" name="MSIP_Label_9811530c-902c-4b75-8616-d6c82cd1332a_SetDate">
    <vt:lpwstr>2021-09-08T14:12:37Z</vt:lpwstr>
  </property>
  <property fmtid="{D5CDD505-2E9C-101B-9397-08002B2CF9AE}" pid="4" name="MSIP_Label_9811530c-902c-4b75-8616-d6c82cd1332a_Method">
    <vt:lpwstr>Standard</vt:lpwstr>
  </property>
  <property fmtid="{D5CDD505-2E9C-101B-9397-08002B2CF9AE}" pid="5" name="MSIP_Label_9811530c-902c-4b75-8616-d6c82cd1332a_Name">
    <vt:lpwstr>9811530c-902c-4b75-8616-d6c82cd1332a</vt:lpwstr>
  </property>
  <property fmtid="{D5CDD505-2E9C-101B-9397-08002B2CF9AE}" pid="6" name="MSIP_Label_9811530c-902c-4b75-8616-d6c82cd1332a_SiteId">
    <vt:lpwstr>bf86fbdb-f8c2-440e-923c-05a60dc2bc9b</vt:lpwstr>
  </property>
  <property fmtid="{D5CDD505-2E9C-101B-9397-08002B2CF9AE}" pid="7" name="MSIP_Label_9811530c-902c-4b75-8616-d6c82cd1332a_ActionId">
    <vt:lpwstr>e9f71ad1-d2e1-40e2-8751-ebe6e0fdbbc0</vt:lpwstr>
  </property>
  <property fmtid="{D5CDD505-2E9C-101B-9397-08002B2CF9AE}" pid="8" name="MSIP_Label_9811530c-902c-4b75-8616-d6c82cd1332a_ContentBits">
    <vt:lpwstr>0</vt:lpwstr>
  </property>
  <property fmtid="{D5CDD505-2E9C-101B-9397-08002B2CF9AE}" pid="9" name="ContentTypeId">
    <vt:lpwstr>0x010100B55D2836E32A2045AA1DF5E1CF9BE319</vt:lpwstr>
  </property>
</Properties>
</file>