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jYA5Un35oGVeDsGEs8ur/oLDRY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5" name="Google Shape;6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3142720944_0_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4" name="Google Shape;74;g13142720944_0_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11cf7d01ddf_0_58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5" name="Google Shape;15;g11cf7d01ddf_0_58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6" name="Google Shape;16;g11cf7d01ddf_0_5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1cf7d01ddf_0_90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49" name="Google Shape;49;g11cf7d01ddf_0_9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cf7d01ddf_0_93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2" name="Google Shape;52;g11cf7d01ddf_0_93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53" name="Google Shape;53;g11cf7d01ddf_0_9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Esquema Personalizado">
  <p:cSld name="1_Esquema Personalizado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ma imagem com pessoa, mulher, interior&#10;&#10;Descrição gerada automaticamente" id="55" name="Google Shape;55;g11cf7d01ddf_0_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15" y="0"/>
            <a:ext cx="12189972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11cf7d01ddf_0_9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11cf7d01ddf_0_62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1" name="Google Shape;21;g11cf7d01ddf_0_6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11cf7d01ddf_0_65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4" name="Google Shape;24;g11cf7d01ddf_0_65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25" name="Google Shape;25;g11cf7d01ddf_0_6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11cf7d01ddf_0_69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8" name="Google Shape;28;g11cf7d01ddf_0_69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9" name="Google Shape;29;g11cf7d01ddf_0_69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0" name="Google Shape;30;g11cf7d01ddf_0_6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11cf7d01ddf_0_7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3" name="Google Shape;33;g11cf7d01ddf_0_7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11cf7d01ddf_0_77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6" name="Google Shape;36;g11cf7d01ddf_0_77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7" name="Google Shape;37;g11cf7d01ddf_0_7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11cf7d01ddf_0_81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40" name="Google Shape;40;g11cf7d01ddf_0_8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1cf7d01ddf_0_84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g11cf7d01ddf_0_84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44" name="Google Shape;44;g11cf7d01ddf_0_84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5" name="Google Shape;45;g11cf7d01ddf_0_84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6" name="Google Shape;46;g11cf7d01ddf_0_8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1cf7d01ddf_0_5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g11cf7d01ddf_0_54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92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92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92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92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92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92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92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92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g11cf7d01ddf_0_5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8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7.png"/><Relationship Id="rId5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722" y="981952"/>
            <a:ext cx="4270983" cy="4270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1863" y="5252935"/>
            <a:ext cx="3060700" cy="142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35780" y="1521275"/>
            <a:ext cx="6096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"/>
          <p:cNvSpPr/>
          <p:nvPr/>
        </p:nvSpPr>
        <p:spPr>
          <a:xfrm>
            <a:off x="460916" y="424856"/>
            <a:ext cx="828074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PT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Debate/</a:t>
            </a:r>
            <a:r>
              <a:rPr b="1" lang="pt-PT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κριτικά σκεπτόμενοι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2"/>
          <p:cNvSpPr/>
          <p:nvPr/>
        </p:nvSpPr>
        <p:spPr>
          <a:xfrm>
            <a:off x="0" y="1393902"/>
            <a:ext cx="2263698" cy="301083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2"/>
          <p:cNvSpPr txBox="1"/>
          <p:nvPr/>
        </p:nvSpPr>
        <p:spPr>
          <a:xfrm>
            <a:off x="2480366" y="1277781"/>
            <a:ext cx="2484600" cy="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lang="pt-PT" sz="2400">
                <a:solidFill>
                  <a:schemeClr val="dk1"/>
                </a:solidFill>
              </a:rPr>
              <a:t>η Μέθοδος</a:t>
            </a: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"/>
          <p:cNvSpPr/>
          <p:nvPr/>
        </p:nvSpPr>
        <p:spPr>
          <a:xfrm>
            <a:off x="517950" y="1901675"/>
            <a:ext cx="11156100" cy="28056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803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Οι μαθητές διαβάζουν και αναλύουν</a:t>
            </a:r>
            <a:endParaRPr b="0" i="0" sz="2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Οι μαθητές θα χωριστούν σε μικρές ομάδες των 4 έως πέντε μαθητών για να διαβάσουν και να αναλύσουν: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Στην κυβέρνηση πρέπει να υπάρχουν παιδιά και έφηβοι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Πιστεύετε ότι τα παιδιά και οι ενήλικες έχουν διαφορετικές απόψεις για τα πράγματα;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Είναι σημαντικό οι πολιτικοί να αντιπροσωπεύουν κάθε διαφορετική άποψη; Γιατί πιστεύετε ότι είναι αυτό;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Ποια θέματα επηρεάζουν περισσότερο τα παιδιά από τους ενήλικες;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Αρκεί αν οι πολιτικοί είναι γονείς; Μπορούν να μιλήσουν αντί των παιδιών τους;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Έχουν τα παιδιά και οι έφηβοι αρκετή εμπειρία και ωριμότητα για να είναι στην κυβέρνηση;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Καταλαβαίνουν οι ενήλικες τι θέλουν και τι χρειάζονται τα παιδιά;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P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Πώς θα επηρέαζε τη ζωή ενός παιδιού να είναι πολιτικός;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1" name="Google Shape;7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3142720944_0_2"/>
          <p:cNvSpPr/>
          <p:nvPr/>
        </p:nvSpPr>
        <p:spPr>
          <a:xfrm>
            <a:off x="460916" y="424856"/>
            <a:ext cx="8280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PT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Debate/</a:t>
            </a:r>
            <a:r>
              <a:rPr b="1" lang="pt-PT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κριτικά σκεπτόμενοι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g13142720944_0_2"/>
          <p:cNvSpPr/>
          <p:nvPr/>
        </p:nvSpPr>
        <p:spPr>
          <a:xfrm>
            <a:off x="0" y="1393902"/>
            <a:ext cx="2263800" cy="301200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g13142720944_0_2"/>
          <p:cNvSpPr txBox="1"/>
          <p:nvPr/>
        </p:nvSpPr>
        <p:spPr>
          <a:xfrm>
            <a:off x="2480366" y="1277781"/>
            <a:ext cx="2484600" cy="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lang="pt-PT" sz="2400">
                <a:solidFill>
                  <a:schemeClr val="dk1"/>
                </a:solidFill>
              </a:rPr>
              <a:t>η μέθοδος</a:t>
            </a: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g13142720944_0_2"/>
          <p:cNvSpPr/>
          <p:nvPr/>
        </p:nvSpPr>
        <p:spPr>
          <a:xfrm>
            <a:off x="517950" y="1901675"/>
            <a:ext cx="8091300" cy="28056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8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ΔΕΔΟΜΕΝΟ: Ο Ευάγγελος Λιάκος είναι μόλις 29 ετών. Είναι ο νεότερος βουλευτής του ελληνικού κοινοβουλίου που εξελέγη ποτέ.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0" name="Google Shape;80;g13142720944_0_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g13142720944_0_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52200" y="1963913"/>
            <a:ext cx="1845925" cy="184592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800"/>
              </a:srgbClr>
            </a:outerShdw>
          </a:effectLst>
        </p:spPr>
      </p:pic>
      <p:sp>
        <p:nvSpPr>
          <p:cNvPr id="82" name="Google Shape;82;g13142720944_0_2"/>
          <p:cNvSpPr txBox="1"/>
          <p:nvPr/>
        </p:nvSpPr>
        <p:spPr>
          <a:xfrm>
            <a:off x="7199550" y="4337075"/>
            <a:ext cx="38808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ΔΕΔΟΜΕΝΟ: Οι κάτω των 18 ετών αποτελούν περίπου το 1/5 του ελληνικού πληθυσμού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3" name="Google Shape;83;g13142720944_0_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3263350"/>
            <a:ext cx="6884500" cy="344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8850"/>
            <a:ext cx="12191999" cy="676032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3"/>
          <p:cNvSpPr txBox="1"/>
          <p:nvPr/>
        </p:nvSpPr>
        <p:spPr>
          <a:xfrm>
            <a:off x="1149914" y="1157820"/>
            <a:ext cx="4230600" cy="7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D201"/>
              </a:buClr>
              <a:buSzPts val="5400"/>
              <a:buFont typeface="Arial"/>
              <a:buNone/>
            </a:pPr>
            <a:r>
              <a:rPr b="1" lang="pt-PT" sz="5400">
                <a:solidFill>
                  <a:srgbClr val="FED201"/>
                </a:solidFill>
              </a:rPr>
              <a:t>Ευχαριστώ</a:t>
            </a:r>
            <a:endParaRPr b="1" i="0" sz="5400" u="none" cap="none" strike="noStrike">
              <a:solidFill>
                <a:srgbClr val="FED20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2021-09-08T13:19:00Z</dcterms:created>
  <dc:creator>CAROLINA CODER MEIRA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811530c-902c-4b75-8616-d6c82cd1332a_Enabled">
    <vt:lpwstr>true</vt:lpwstr>
  </property>
  <property fmtid="{D5CDD505-2E9C-101B-9397-08002B2CF9AE}" pid="3" name="MSIP_Label_9811530c-902c-4b75-8616-d6c82cd1332a_SetDate">
    <vt:lpwstr>2021-09-08T14:12:37Z</vt:lpwstr>
  </property>
  <property fmtid="{D5CDD505-2E9C-101B-9397-08002B2CF9AE}" pid="4" name="MSIP_Label_9811530c-902c-4b75-8616-d6c82cd1332a_Method">
    <vt:lpwstr>Standard</vt:lpwstr>
  </property>
  <property fmtid="{D5CDD505-2E9C-101B-9397-08002B2CF9AE}" pid="5" name="MSIP_Label_9811530c-902c-4b75-8616-d6c82cd1332a_Name">
    <vt:lpwstr>9811530c-902c-4b75-8616-d6c82cd1332a</vt:lpwstr>
  </property>
  <property fmtid="{D5CDD505-2E9C-101B-9397-08002B2CF9AE}" pid="6" name="MSIP_Label_9811530c-902c-4b75-8616-d6c82cd1332a_SiteId">
    <vt:lpwstr>bf86fbdb-f8c2-440e-923c-05a60dc2bc9b</vt:lpwstr>
  </property>
  <property fmtid="{D5CDD505-2E9C-101B-9397-08002B2CF9AE}" pid="7" name="MSIP_Label_9811530c-902c-4b75-8616-d6c82cd1332a_ActionId">
    <vt:lpwstr>e9f71ad1-d2e1-40e2-8751-ebe6e0fdbbc0</vt:lpwstr>
  </property>
  <property fmtid="{D5CDD505-2E9C-101B-9397-08002B2CF9AE}" pid="8" name="MSIP_Label_9811530c-902c-4b75-8616-d6c82cd1332a_ContentBits">
    <vt:lpwstr>0</vt:lpwstr>
  </property>
  <property fmtid="{D5CDD505-2E9C-101B-9397-08002B2CF9AE}" pid="9" name="ContentTypeId">
    <vt:lpwstr>0x010100B55D2836E32A2045AA1DF5E1CF9BE319</vt:lpwstr>
  </property>
</Properties>
</file>