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256" r:id="rId2"/>
    <p:sldId id="257" r:id="rId3"/>
    <p:sldId id="258" r:id="rId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 roundtripDataSignature="AMtx7mgkWFFnPd+WoVTPunyUcJCxva/PL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customschemas.google.com/relationships/presentationmetadata" Target="metadata"/><Relationship Id="rId3"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heme" Target="theme/theme1.xml"/><Relationship Id="rId5" Type="http://schemas.openxmlformats.org/officeDocument/2006/relationships/notesMaster" Target="notesMasters/notesMaster1.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pt-PT"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 name="Google Shape;5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 name="Google Shape;6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 name="Google Shape;7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11cf7d01ddf_0_58"/>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5" name="Google Shape;15;g11cf7d01ddf_0_58"/>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11cf7d01ddf_0_5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PT"/>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7"/>
        <p:cNvGrpSpPr/>
        <p:nvPr/>
      </p:nvGrpSpPr>
      <p:grpSpPr>
        <a:xfrm>
          <a:off x="0" y="0"/>
          <a:ext cx="0" cy="0"/>
          <a:chOff x="0" y="0"/>
          <a:chExt cx="0" cy="0"/>
        </a:xfrm>
      </p:grpSpPr>
      <p:sp>
        <p:nvSpPr>
          <p:cNvPr id="48" name="Google Shape;48;g11cf7d01ddf_0_90"/>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rmAutofit/>
          </a:bodyPr>
          <a:lstStyle>
            <a:lvl1pPr marL="457200" lvl="0" indent="-228600" algn="l">
              <a:lnSpc>
                <a:spcPct val="100000"/>
              </a:lnSpc>
              <a:spcBef>
                <a:spcPts val="0"/>
              </a:spcBef>
              <a:spcAft>
                <a:spcPts val="0"/>
              </a:spcAft>
              <a:buSzPts val="2400"/>
              <a:buNone/>
              <a:defRPr/>
            </a:lvl1pPr>
          </a:lstStyle>
          <a:p>
            <a:endParaRPr/>
          </a:p>
        </p:txBody>
      </p:sp>
      <p:sp>
        <p:nvSpPr>
          <p:cNvPr id="49" name="Google Shape;49;g11cf7d01ddf_0_9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PT"/>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0"/>
        <p:cNvGrpSpPr/>
        <p:nvPr/>
      </p:nvGrpSpPr>
      <p:grpSpPr>
        <a:xfrm>
          <a:off x="0" y="0"/>
          <a:ext cx="0" cy="0"/>
          <a:chOff x="0" y="0"/>
          <a:chExt cx="0" cy="0"/>
        </a:xfrm>
      </p:grpSpPr>
      <p:sp>
        <p:nvSpPr>
          <p:cNvPr id="51" name="Google Shape;51;g11cf7d01ddf_0_93"/>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52" name="Google Shape;52;g11cf7d01ddf_0_93"/>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rm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0"/>
              </a:spcBef>
              <a:spcAft>
                <a:spcPts val="0"/>
              </a:spcAft>
              <a:buSzPts val="1900"/>
              <a:buChar char="○"/>
              <a:defRPr/>
            </a:lvl2pPr>
            <a:lvl3pPr marL="1371600" lvl="2" indent="-349250" algn="ctr">
              <a:lnSpc>
                <a:spcPct val="115000"/>
              </a:lnSpc>
              <a:spcBef>
                <a:spcPts val="0"/>
              </a:spcBef>
              <a:spcAft>
                <a:spcPts val="0"/>
              </a:spcAft>
              <a:buSzPts val="1900"/>
              <a:buChar char="■"/>
              <a:defRPr/>
            </a:lvl3pPr>
            <a:lvl4pPr marL="1828800" lvl="3" indent="-349250" algn="ctr">
              <a:lnSpc>
                <a:spcPct val="115000"/>
              </a:lnSpc>
              <a:spcBef>
                <a:spcPts val="0"/>
              </a:spcBef>
              <a:spcAft>
                <a:spcPts val="0"/>
              </a:spcAft>
              <a:buSzPts val="1900"/>
              <a:buChar char="●"/>
              <a:defRPr/>
            </a:lvl4pPr>
            <a:lvl5pPr marL="2286000" lvl="4" indent="-349250" algn="ctr">
              <a:lnSpc>
                <a:spcPct val="115000"/>
              </a:lnSpc>
              <a:spcBef>
                <a:spcPts val="0"/>
              </a:spcBef>
              <a:spcAft>
                <a:spcPts val="0"/>
              </a:spcAft>
              <a:buSzPts val="1900"/>
              <a:buChar char="○"/>
              <a:defRPr/>
            </a:lvl5pPr>
            <a:lvl6pPr marL="2743200" lvl="5" indent="-349250" algn="ctr">
              <a:lnSpc>
                <a:spcPct val="115000"/>
              </a:lnSpc>
              <a:spcBef>
                <a:spcPts val="0"/>
              </a:spcBef>
              <a:spcAft>
                <a:spcPts val="0"/>
              </a:spcAft>
              <a:buSzPts val="1900"/>
              <a:buChar char="■"/>
              <a:defRPr/>
            </a:lvl6pPr>
            <a:lvl7pPr marL="3200400" lvl="6" indent="-349250" algn="ctr">
              <a:lnSpc>
                <a:spcPct val="115000"/>
              </a:lnSpc>
              <a:spcBef>
                <a:spcPts val="0"/>
              </a:spcBef>
              <a:spcAft>
                <a:spcPts val="0"/>
              </a:spcAft>
              <a:buSzPts val="1900"/>
              <a:buChar char="●"/>
              <a:defRPr/>
            </a:lvl7pPr>
            <a:lvl8pPr marL="3657600" lvl="7" indent="-349250" algn="ctr">
              <a:lnSpc>
                <a:spcPct val="115000"/>
              </a:lnSpc>
              <a:spcBef>
                <a:spcPts val="0"/>
              </a:spcBef>
              <a:spcAft>
                <a:spcPts val="0"/>
              </a:spcAft>
              <a:buSzPts val="1900"/>
              <a:buChar char="○"/>
              <a:defRPr/>
            </a:lvl8pPr>
            <a:lvl9pPr marL="4114800" lvl="8" indent="-349250" algn="ctr">
              <a:lnSpc>
                <a:spcPct val="115000"/>
              </a:lnSpc>
              <a:spcBef>
                <a:spcPts val="0"/>
              </a:spcBef>
              <a:spcAft>
                <a:spcPts val="0"/>
              </a:spcAft>
              <a:buSzPts val="1900"/>
              <a:buChar char="■"/>
              <a:defRPr/>
            </a:lvl9pPr>
          </a:lstStyle>
          <a:p>
            <a:endParaRPr/>
          </a:p>
        </p:txBody>
      </p:sp>
      <p:sp>
        <p:nvSpPr>
          <p:cNvPr id="53" name="Google Shape;53;g11cf7d01ddf_0_9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PT"/>
              <a:t>‹Nr.›</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Esquema Personalizado">
  <p:cSld name="1_Esquema Personalizado">
    <p:spTree>
      <p:nvGrpSpPr>
        <p:cNvPr id="1" name="Shape 54"/>
        <p:cNvGrpSpPr/>
        <p:nvPr/>
      </p:nvGrpSpPr>
      <p:grpSpPr>
        <a:xfrm>
          <a:off x="0" y="0"/>
          <a:ext cx="0" cy="0"/>
          <a:chOff x="0" y="0"/>
          <a:chExt cx="0" cy="0"/>
        </a:xfrm>
      </p:grpSpPr>
      <p:pic>
        <p:nvPicPr>
          <p:cNvPr id="55" name="Google Shape;55;g11cf7d01ddf_0_99" descr="Uma imagem com pessoa, mulher, interior&#10;&#10;Descrição gerada automaticamente"/>
          <p:cNvPicPr preferRelativeResize="0"/>
          <p:nvPr/>
        </p:nvPicPr>
        <p:blipFill rotWithShape="1">
          <a:blip r:embed="rId2">
            <a:alphaModFix/>
          </a:blip>
          <a:srcRect/>
          <a:stretch/>
        </p:blipFill>
        <p:spPr>
          <a:xfrm>
            <a:off x="1015" y="0"/>
            <a:ext cx="12189972" cy="685800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g11cf7d01ddf_0_9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PT"/>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Google Shape;20;g11cf7d01ddf_0_62"/>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21" name="Google Shape;21;g11cf7d01ddf_0_6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PT"/>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sp>
        <p:nvSpPr>
          <p:cNvPr id="23" name="Google Shape;23;g11cf7d01ddf_0_6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4" name="Google Shape;24;g11cf7d01ddf_0_6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
        <p:nvSpPr>
          <p:cNvPr id="25" name="Google Shape;25;g11cf7d01ddf_0_6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PT"/>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g11cf7d01ddf_0_69"/>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8" name="Google Shape;28;g11cf7d01ddf_0_69"/>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29" name="Google Shape;29;g11cf7d01ddf_0_69"/>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30" name="Google Shape;30;g11cf7d01ddf_0_6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PT"/>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g11cf7d01ddf_0_7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3" name="Google Shape;33;g11cf7d01ddf_0_7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PT"/>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sp>
        <p:nvSpPr>
          <p:cNvPr id="35" name="Google Shape;35;g11cf7d01ddf_0_77"/>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rm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36" name="Google Shape;36;g11cf7d01ddf_0_77"/>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rm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37" name="Google Shape;37;g11cf7d01ddf_0_7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PT"/>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8"/>
        <p:cNvGrpSpPr/>
        <p:nvPr/>
      </p:nvGrpSpPr>
      <p:grpSpPr>
        <a:xfrm>
          <a:off x="0" y="0"/>
          <a:ext cx="0" cy="0"/>
          <a:chOff x="0" y="0"/>
          <a:chExt cx="0" cy="0"/>
        </a:xfrm>
      </p:grpSpPr>
      <p:sp>
        <p:nvSpPr>
          <p:cNvPr id="39" name="Google Shape;39;g11cf7d01ddf_0_81"/>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40" name="Google Shape;40;g11cf7d01ddf_0_8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PT"/>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g11cf7d01ddf_0_84"/>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g11cf7d01ddf_0_84"/>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44" name="Google Shape;44;g11cf7d01ddf_0_84"/>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5" name="Google Shape;45;g11cf7d01ddf_0_84"/>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rm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
        <p:nvSpPr>
          <p:cNvPr id="46" name="Google Shape;46;g11cf7d01ddf_0_8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PT"/>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g11cf7d01ddf_0_5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g11cf7d01ddf_0_54"/>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g11cf7d01ddf_0_5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PT"/>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60" name="Google Shape;60;p1"/>
          <p:cNvPicPr preferRelativeResize="0"/>
          <p:nvPr/>
        </p:nvPicPr>
        <p:blipFill rotWithShape="1">
          <a:blip r:embed="rId3">
            <a:alphaModFix/>
          </a:blip>
          <a:srcRect/>
          <a:stretch/>
        </p:blipFill>
        <p:spPr>
          <a:xfrm>
            <a:off x="156722" y="981952"/>
            <a:ext cx="4270983" cy="4270983"/>
          </a:xfrm>
          <a:prstGeom prst="rect">
            <a:avLst/>
          </a:prstGeom>
          <a:noFill/>
          <a:ln>
            <a:noFill/>
          </a:ln>
        </p:spPr>
      </p:pic>
      <p:pic>
        <p:nvPicPr>
          <p:cNvPr id="61" name="Google Shape;61;p1"/>
          <p:cNvPicPr preferRelativeResize="0"/>
          <p:nvPr/>
        </p:nvPicPr>
        <p:blipFill rotWithShape="1">
          <a:blip r:embed="rId4">
            <a:alphaModFix/>
          </a:blip>
          <a:srcRect/>
          <a:stretch/>
        </p:blipFill>
        <p:spPr>
          <a:xfrm>
            <a:off x="761863" y="5252935"/>
            <a:ext cx="3060700" cy="1422400"/>
          </a:xfrm>
          <a:prstGeom prst="rect">
            <a:avLst/>
          </a:prstGeom>
          <a:noFill/>
          <a:ln>
            <a:noFill/>
          </a:ln>
        </p:spPr>
      </p:pic>
      <p:sp>
        <p:nvSpPr>
          <p:cNvPr id="62" name="Google Shape;62;p1"/>
          <p:cNvSpPr txBox="1"/>
          <p:nvPr/>
        </p:nvSpPr>
        <p:spPr>
          <a:xfrm>
            <a:off x="4533206" y="887450"/>
            <a:ext cx="7117500" cy="2108239"/>
          </a:xfrm>
          <a:prstGeom prst="rect">
            <a:avLst/>
          </a:prstGeom>
          <a:noFill/>
          <a:ln>
            <a:noFill/>
          </a:ln>
        </p:spPr>
        <p:txBody>
          <a:bodyPr spcFirstLastPara="1" wrap="square" lIns="91425" tIns="91425" rIns="91425" bIns="91425" anchor="t" anchorCtr="0">
            <a:spAutoFit/>
          </a:bodyPr>
          <a:lstStyle/>
          <a:p>
            <a:pPr lvl="0" algn="just">
              <a:lnSpc>
                <a:spcPct val="115000"/>
              </a:lnSpc>
              <a:spcBef>
                <a:spcPts val="1200"/>
              </a:spcBef>
            </a:pPr>
            <a:r>
              <a:rPr lang="de-AT" sz="2000" dirty="0">
                <a:solidFill>
                  <a:schemeClr val="dk1"/>
                </a:solidFill>
                <a:latin typeface="Calibri"/>
                <a:ea typeface="Calibri"/>
                <a:cs typeface="Calibri"/>
                <a:sym typeface="Calibri"/>
              </a:rPr>
              <a:t>Fünf bis sechs Schüler aus der Klasse werden zufällig von der Lehrkraft ausgewählt, um ein Einzelinterview zu führen, um die Wahrnehmung der Schüler über die Debatte zu dokumentieren. Es wird erfragt, wie sich die Schüler auf die Debatte vorbereitet haben und wie sie die Debatte insgesamt erlebt haben.</a:t>
            </a:r>
            <a:endParaRPr dirty="0"/>
          </a:p>
        </p:txBody>
      </p:sp>
      <p:pic>
        <p:nvPicPr>
          <p:cNvPr id="63" name="Google Shape;63;p1"/>
          <p:cNvPicPr preferRelativeResize="0"/>
          <p:nvPr/>
        </p:nvPicPr>
        <p:blipFill>
          <a:blip r:embed="rId5">
            <a:alphaModFix/>
          </a:blip>
          <a:stretch>
            <a:fillRect/>
          </a:stretch>
        </p:blipFill>
        <p:spPr>
          <a:xfrm>
            <a:off x="6096000" y="3429000"/>
            <a:ext cx="4271695" cy="28107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2"/>
          <p:cNvSpPr/>
          <p:nvPr/>
        </p:nvSpPr>
        <p:spPr>
          <a:xfrm>
            <a:off x="460916" y="424856"/>
            <a:ext cx="8280747" cy="151422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600"/>
              </a:spcBef>
              <a:spcAft>
                <a:spcPts val="0"/>
              </a:spcAft>
              <a:buClr>
                <a:schemeClr val="dk1"/>
              </a:buClr>
              <a:buSzPts val="1100"/>
              <a:buFont typeface="Arial"/>
              <a:buNone/>
            </a:pPr>
            <a:r>
              <a:rPr lang="pt-PT" sz="3600" b="1" i="0" u="none" strike="noStrike" cap="none" dirty="0">
                <a:solidFill>
                  <a:schemeClr val="dk1"/>
                </a:solidFill>
                <a:latin typeface="Calibri"/>
                <a:ea typeface="Calibri"/>
                <a:cs typeface="Calibri"/>
                <a:sym typeface="Calibri"/>
              </a:rPr>
              <a:t>Debatte/kritische Denken</a:t>
            </a:r>
            <a:endParaRPr sz="3600" b="1" i="0" u="none" strike="noStrike" cap="none" dirty="0">
              <a:solidFill>
                <a:schemeClr val="dk1"/>
              </a:solidFill>
              <a:latin typeface="Calibri"/>
              <a:ea typeface="Calibri"/>
              <a:cs typeface="Calibri"/>
              <a:sym typeface="Calibri"/>
            </a:endParaRPr>
          </a:p>
          <a:p>
            <a:pPr marL="0" marR="0" lvl="0" indent="0" algn="l" rtl="0">
              <a:lnSpc>
                <a:spcPct val="100000"/>
              </a:lnSpc>
              <a:spcBef>
                <a:spcPts val="1200"/>
              </a:spcBef>
              <a:spcAft>
                <a:spcPts val="0"/>
              </a:spcAft>
              <a:buClr>
                <a:srgbClr val="000000"/>
              </a:buClr>
              <a:buSzPts val="3600"/>
              <a:buFont typeface="Arial"/>
              <a:buNone/>
            </a:pPr>
            <a:endParaRPr sz="3600" b="1" i="0" u="none" strike="noStrike" cap="none" dirty="0">
              <a:solidFill>
                <a:schemeClr val="dk1"/>
              </a:solidFill>
              <a:latin typeface="Calibri"/>
              <a:ea typeface="Calibri"/>
              <a:cs typeface="Calibri"/>
              <a:sym typeface="Calibri"/>
            </a:endParaRPr>
          </a:p>
        </p:txBody>
      </p:sp>
      <p:sp>
        <p:nvSpPr>
          <p:cNvPr id="69" name="Google Shape;69;p2"/>
          <p:cNvSpPr/>
          <p:nvPr/>
        </p:nvSpPr>
        <p:spPr>
          <a:xfrm>
            <a:off x="0" y="1393902"/>
            <a:ext cx="2263698" cy="301083"/>
          </a:xfrm>
          <a:prstGeom prst="homePlate">
            <a:avLst>
              <a:gd name="adj" fmla="val 50000"/>
            </a:avLst>
          </a:prstGeom>
          <a:solidFill>
            <a:srgbClr val="FED20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0" name="Google Shape;70;p2"/>
          <p:cNvSpPr txBox="1"/>
          <p:nvPr/>
        </p:nvSpPr>
        <p:spPr>
          <a:xfrm>
            <a:off x="2480366" y="1277781"/>
            <a:ext cx="2484600" cy="417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pt-PT" sz="2400" b="1" i="0" u="none" strike="noStrike" cap="none" dirty="0">
                <a:solidFill>
                  <a:schemeClr val="dk1"/>
                </a:solidFill>
                <a:latin typeface="Arial"/>
                <a:ea typeface="Arial"/>
                <a:cs typeface="Arial"/>
                <a:sym typeface="Arial"/>
              </a:rPr>
              <a:t>Erste Methode :</a:t>
            </a:r>
            <a:endParaRPr sz="1400" b="0" i="0" u="none" strike="noStrike" cap="none" dirty="0">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2400"/>
              <a:buFont typeface="Arial"/>
              <a:buNone/>
            </a:pPr>
            <a:endParaRPr sz="2400" b="1" i="0" u="none" strike="noStrike" cap="none" dirty="0">
              <a:solidFill>
                <a:schemeClr val="dk1"/>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2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2400"/>
              <a:buFont typeface="Arial"/>
              <a:buNone/>
            </a:pPr>
            <a:endParaRPr sz="2400" b="0" i="0" u="none" strike="noStrike" cap="none" dirty="0">
              <a:solidFill>
                <a:srgbClr val="A5A5A5"/>
              </a:solidFill>
              <a:latin typeface="Arial"/>
              <a:ea typeface="Arial"/>
              <a:cs typeface="Arial"/>
              <a:sym typeface="Arial"/>
            </a:endParaRPr>
          </a:p>
        </p:txBody>
      </p:sp>
      <p:sp>
        <p:nvSpPr>
          <p:cNvPr id="71" name="Google Shape;71;p2"/>
          <p:cNvSpPr/>
          <p:nvPr/>
        </p:nvSpPr>
        <p:spPr>
          <a:xfrm>
            <a:off x="517950" y="1901675"/>
            <a:ext cx="11615100" cy="5416827"/>
          </a:xfrm>
          <a:prstGeom prst="rect">
            <a:avLst/>
          </a:prstGeom>
          <a:noFill/>
          <a:ln>
            <a:noFill/>
          </a:ln>
          <a:effectLst>
            <a:outerShdw blurRad="57150" dist="19050" dir="5400000" algn="bl" rotWithShape="0">
              <a:srgbClr val="000000">
                <a:alpha val="49411"/>
              </a:srgbClr>
            </a:outerShdw>
          </a:effectLst>
        </p:spPr>
        <p:txBody>
          <a:bodyPr spcFirstLastPara="1" wrap="square" lIns="91425" tIns="45700" rIns="91425" bIns="45700" anchor="t" anchorCtr="0">
            <a:spAutoFit/>
          </a:bodyPr>
          <a:lstStyle/>
          <a:p>
            <a:pPr marL="0" lvl="0" indent="0" algn="l" rtl="0">
              <a:lnSpc>
                <a:spcPct val="115000"/>
              </a:lnSpc>
              <a:spcBef>
                <a:spcPts val="1200"/>
              </a:spcBef>
              <a:spcAft>
                <a:spcPts val="0"/>
              </a:spcAft>
              <a:buClr>
                <a:schemeClr val="dk1"/>
              </a:buClr>
              <a:buSzPts val="1100"/>
              <a:buFont typeface="Arial"/>
              <a:buNone/>
            </a:pPr>
            <a:r>
              <a:rPr lang="pt-PT" sz="2000" b="1" dirty="0">
                <a:solidFill>
                  <a:schemeClr val="dk1"/>
                </a:solidFill>
                <a:latin typeface="Calibri"/>
                <a:ea typeface="Calibri"/>
                <a:cs typeface="Calibri"/>
                <a:sym typeface="Calibri"/>
              </a:rPr>
              <a:t>UMFRAGE </a:t>
            </a:r>
            <a:r>
              <a:rPr lang="pt-PT" sz="2000" b="1">
                <a:solidFill>
                  <a:schemeClr val="dk1"/>
                </a:solidFill>
                <a:latin typeface="Calibri"/>
                <a:ea typeface="Calibri"/>
                <a:cs typeface="Calibri"/>
                <a:sym typeface="Calibri"/>
              </a:rPr>
              <a:t>ZUR SCHÜLERINNEN-WAHRNEHMUNG</a:t>
            </a:r>
            <a:endParaRPr lang="pt-PT" sz="2000" b="1" dirty="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de-AT" sz="1500" dirty="0">
                <a:solidFill>
                  <a:schemeClr val="dk1"/>
                </a:solidFill>
                <a:latin typeface="Calibri"/>
                <a:ea typeface="Calibri"/>
                <a:cs typeface="Calibri"/>
                <a:sym typeface="Calibri"/>
              </a:rPr>
              <a:t>Beantworten Sie bitte als Ergebnis der Anleitung zum kritischen Denken und Debattieren die folgenden Fragen mithilfe der Selbsteinschätzung:</a:t>
            </a:r>
          </a:p>
          <a:p>
            <a:pPr marL="0" lvl="0" indent="0" algn="l" rtl="0">
              <a:lnSpc>
                <a:spcPct val="115000"/>
              </a:lnSpc>
              <a:spcBef>
                <a:spcPts val="1200"/>
              </a:spcBef>
              <a:spcAft>
                <a:spcPts val="0"/>
              </a:spcAft>
              <a:buClr>
                <a:schemeClr val="dk1"/>
              </a:buClr>
              <a:buSzPts val="1100"/>
              <a:buFont typeface="Arial"/>
              <a:buNone/>
            </a:pPr>
            <a:r>
              <a:rPr lang="de-AT" sz="1500" dirty="0">
                <a:solidFill>
                  <a:schemeClr val="dk1"/>
                </a:solidFill>
                <a:latin typeface="Calibri"/>
                <a:ea typeface="Calibri"/>
                <a:cs typeface="Calibri"/>
                <a:sym typeface="Calibri"/>
              </a:rPr>
              <a:t>Stimme voll und ganz zu, stimme zu, stimme überhaupt nicht zu, stimme nicht zu;</a:t>
            </a:r>
          </a:p>
          <a:p>
            <a:pPr marL="0" lvl="0" indent="0" algn="l" rtl="0">
              <a:lnSpc>
                <a:spcPct val="115000"/>
              </a:lnSpc>
              <a:spcBef>
                <a:spcPts val="1200"/>
              </a:spcBef>
              <a:spcAft>
                <a:spcPts val="0"/>
              </a:spcAft>
              <a:buClr>
                <a:schemeClr val="dk1"/>
              </a:buClr>
              <a:buSzPts val="1100"/>
              <a:buFont typeface="Arial"/>
              <a:buNone/>
            </a:pPr>
            <a:endParaRPr lang="de-AT" sz="1500" dirty="0">
              <a:solidFill>
                <a:schemeClr val="dk1"/>
              </a:solidFill>
              <a:latin typeface="Calibri"/>
              <a:ea typeface="Calibri"/>
              <a:cs typeface="Calibri"/>
              <a:sym typeface="Calibri"/>
            </a:endParaRPr>
          </a:p>
          <a:p>
            <a:pPr marL="0" lvl="0" indent="0" algn="l" rtl="0">
              <a:lnSpc>
                <a:spcPct val="115000"/>
              </a:lnSpc>
              <a:spcAft>
                <a:spcPts val="0"/>
              </a:spcAft>
              <a:buClr>
                <a:schemeClr val="dk1"/>
              </a:buClr>
              <a:buSzPts val="1100"/>
              <a:buFont typeface="Arial"/>
              <a:buNone/>
            </a:pPr>
            <a:r>
              <a:rPr lang="de-AT" sz="1500" dirty="0">
                <a:solidFill>
                  <a:schemeClr val="dk1"/>
                </a:solidFill>
                <a:latin typeface="Calibri"/>
                <a:ea typeface="Calibri"/>
                <a:cs typeface="Calibri"/>
                <a:sym typeface="Calibri"/>
              </a:rPr>
              <a:t>1- Ich kann das Problem klar und präzise formulieren.</a:t>
            </a:r>
          </a:p>
          <a:p>
            <a:pPr marL="0" lvl="0" indent="0" algn="l" rtl="0">
              <a:lnSpc>
                <a:spcPct val="115000"/>
              </a:lnSpc>
              <a:spcAft>
                <a:spcPts val="0"/>
              </a:spcAft>
              <a:buClr>
                <a:schemeClr val="dk1"/>
              </a:buClr>
              <a:buSzPts val="1100"/>
              <a:buFont typeface="Arial"/>
              <a:buNone/>
            </a:pPr>
            <a:r>
              <a:rPr lang="de-AT" sz="1500" dirty="0">
                <a:solidFill>
                  <a:schemeClr val="dk1"/>
                </a:solidFill>
                <a:latin typeface="Calibri"/>
                <a:ea typeface="Calibri"/>
                <a:cs typeface="Calibri"/>
                <a:sym typeface="Calibri"/>
              </a:rPr>
              <a:t>2- Ich kann wichtige Fragen stellen, um mehr Informationen zu sammeln.</a:t>
            </a:r>
          </a:p>
          <a:p>
            <a:pPr marL="0" lvl="0" indent="0" algn="l" rtl="0">
              <a:lnSpc>
                <a:spcPct val="115000"/>
              </a:lnSpc>
              <a:spcAft>
                <a:spcPts val="0"/>
              </a:spcAft>
              <a:buClr>
                <a:schemeClr val="dk1"/>
              </a:buClr>
              <a:buSzPts val="1100"/>
              <a:buFont typeface="Arial"/>
              <a:buNone/>
            </a:pPr>
            <a:r>
              <a:rPr lang="de-AT" sz="1500" dirty="0">
                <a:solidFill>
                  <a:schemeClr val="dk1"/>
                </a:solidFill>
                <a:latin typeface="Calibri"/>
                <a:ea typeface="Calibri"/>
                <a:cs typeface="Calibri"/>
                <a:sym typeface="Calibri"/>
              </a:rPr>
              <a:t>3- Ich bin in der Lage, eine gut entwickelte Argumentation zu haben</a:t>
            </a:r>
          </a:p>
          <a:p>
            <a:pPr marL="0" lvl="0" indent="0" algn="l" rtl="0">
              <a:lnSpc>
                <a:spcPct val="115000"/>
              </a:lnSpc>
              <a:spcAft>
                <a:spcPts val="0"/>
              </a:spcAft>
              <a:buClr>
                <a:schemeClr val="dk1"/>
              </a:buClr>
              <a:buSzPts val="1100"/>
              <a:buFont typeface="Arial"/>
              <a:buNone/>
            </a:pPr>
            <a:r>
              <a:rPr lang="de-AT" sz="1500" dirty="0">
                <a:solidFill>
                  <a:schemeClr val="dk1"/>
                </a:solidFill>
                <a:latin typeface="Calibri"/>
                <a:ea typeface="Calibri"/>
                <a:cs typeface="Calibri"/>
                <a:sym typeface="Calibri"/>
              </a:rPr>
              <a:t>4- Ich kann ein gutes Maß an Aufgeschlossenheit bewahren</a:t>
            </a:r>
          </a:p>
          <a:p>
            <a:pPr marL="0" lvl="0" indent="0" algn="l" rtl="0">
              <a:lnSpc>
                <a:spcPct val="115000"/>
              </a:lnSpc>
              <a:spcAft>
                <a:spcPts val="0"/>
              </a:spcAft>
              <a:buClr>
                <a:schemeClr val="dk1"/>
              </a:buClr>
              <a:buSzPts val="1100"/>
              <a:buFont typeface="Arial"/>
              <a:buNone/>
            </a:pPr>
            <a:r>
              <a:rPr lang="de-AT" sz="1500" dirty="0">
                <a:solidFill>
                  <a:schemeClr val="dk1"/>
                </a:solidFill>
                <a:latin typeface="Calibri"/>
                <a:ea typeface="Calibri"/>
                <a:cs typeface="Calibri"/>
                <a:sym typeface="Calibri"/>
              </a:rPr>
              <a:t>5- Ich kann Annahmen erkennen und beurteilen</a:t>
            </a:r>
          </a:p>
          <a:p>
            <a:pPr marL="0" lvl="0" indent="0" algn="l" rtl="0">
              <a:lnSpc>
                <a:spcPct val="115000"/>
              </a:lnSpc>
              <a:spcAft>
                <a:spcPts val="0"/>
              </a:spcAft>
              <a:buClr>
                <a:schemeClr val="dk1"/>
              </a:buClr>
              <a:buSzPts val="1100"/>
              <a:buFont typeface="Arial"/>
              <a:buNone/>
            </a:pPr>
            <a:r>
              <a:rPr lang="de-AT" sz="1500" dirty="0">
                <a:solidFill>
                  <a:schemeClr val="dk1"/>
                </a:solidFill>
                <a:latin typeface="Calibri"/>
                <a:ea typeface="Calibri"/>
                <a:cs typeface="Calibri"/>
                <a:sym typeface="Calibri"/>
              </a:rPr>
              <a:t>6- Ich bin in der Lage, die meisten möglichen Implikationen zu erkennen</a:t>
            </a:r>
          </a:p>
          <a:p>
            <a:pPr marL="0" lvl="0" indent="0" algn="l" rtl="0">
              <a:lnSpc>
                <a:spcPct val="115000"/>
              </a:lnSpc>
              <a:spcAft>
                <a:spcPts val="0"/>
              </a:spcAft>
              <a:buClr>
                <a:schemeClr val="dk1"/>
              </a:buClr>
              <a:buSzPts val="1100"/>
              <a:buFont typeface="Arial"/>
              <a:buNone/>
            </a:pPr>
            <a:r>
              <a:rPr lang="de-AT" sz="1500" dirty="0">
                <a:solidFill>
                  <a:schemeClr val="dk1"/>
                </a:solidFill>
                <a:latin typeface="Calibri"/>
                <a:ea typeface="Calibri"/>
                <a:cs typeface="Calibri"/>
                <a:sym typeface="Calibri"/>
              </a:rPr>
              <a:t>7- Ich kann effektiver kommunizieren</a:t>
            </a:r>
          </a:p>
          <a:p>
            <a:pPr marL="0" lvl="0" indent="0" algn="l" rtl="0">
              <a:lnSpc>
                <a:spcPct val="115000"/>
              </a:lnSpc>
              <a:spcAft>
                <a:spcPts val="0"/>
              </a:spcAft>
              <a:buClr>
                <a:schemeClr val="dk1"/>
              </a:buClr>
              <a:buSzPts val="1100"/>
              <a:buFont typeface="Arial"/>
              <a:buNone/>
            </a:pPr>
            <a:r>
              <a:rPr lang="de-AT" sz="1500" dirty="0">
                <a:solidFill>
                  <a:schemeClr val="dk1"/>
                </a:solidFill>
                <a:latin typeface="Calibri"/>
                <a:ea typeface="Calibri"/>
                <a:cs typeface="Calibri"/>
                <a:sym typeface="Calibri"/>
              </a:rPr>
              <a:t>8- Ich bin in der Lage, Daten auszuwerten, um aussagekräftige Entscheidungen zu treffen</a:t>
            </a:r>
          </a:p>
          <a:p>
            <a:pPr marL="0" lvl="0" indent="0" algn="l" rtl="0">
              <a:lnSpc>
                <a:spcPct val="115000"/>
              </a:lnSpc>
              <a:spcAft>
                <a:spcPts val="0"/>
              </a:spcAft>
              <a:buClr>
                <a:schemeClr val="dk1"/>
              </a:buClr>
              <a:buSzPts val="1100"/>
              <a:buFont typeface="Arial"/>
              <a:buNone/>
            </a:pPr>
            <a:r>
              <a:rPr lang="de-AT" sz="1500" dirty="0">
                <a:solidFill>
                  <a:schemeClr val="dk1"/>
                </a:solidFill>
                <a:latin typeface="Calibri"/>
                <a:ea typeface="Calibri"/>
                <a:cs typeface="Calibri"/>
                <a:sym typeface="Calibri"/>
              </a:rPr>
              <a:t>9- Insgesamt hat mir das Debattieren geholfen, mein kritisches Denken zu verbessern</a:t>
            </a:r>
            <a:endParaRPr sz="2000" dirty="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endParaRPr sz="20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25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pic>
        <p:nvPicPr>
          <p:cNvPr id="72" name="Google Shape;72;p2"/>
          <p:cNvPicPr preferRelativeResize="0"/>
          <p:nvPr/>
        </p:nvPicPr>
        <p:blipFill rotWithShape="1">
          <a:blip r:embed="rId3">
            <a:alphaModFix/>
          </a:blip>
          <a:srcRect/>
          <a:stretch/>
        </p:blipFill>
        <p:spPr>
          <a:xfrm>
            <a:off x="9717024" y="74709"/>
            <a:ext cx="2277892" cy="227789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3"/>
          <p:cNvPicPr preferRelativeResize="0"/>
          <p:nvPr/>
        </p:nvPicPr>
        <p:blipFill rotWithShape="1">
          <a:blip r:embed="rId3">
            <a:alphaModFix/>
          </a:blip>
          <a:srcRect/>
          <a:stretch/>
        </p:blipFill>
        <p:spPr>
          <a:xfrm>
            <a:off x="0" y="48850"/>
            <a:ext cx="12191999" cy="6760325"/>
          </a:xfrm>
          <a:prstGeom prst="rect">
            <a:avLst/>
          </a:prstGeom>
          <a:noFill/>
          <a:ln>
            <a:noFill/>
          </a:ln>
        </p:spPr>
      </p:pic>
      <p:sp>
        <p:nvSpPr>
          <p:cNvPr id="78" name="Google Shape;78;p3"/>
          <p:cNvSpPr txBox="1"/>
          <p:nvPr/>
        </p:nvSpPr>
        <p:spPr>
          <a:xfrm>
            <a:off x="957407" y="1157819"/>
            <a:ext cx="10657075" cy="1441001"/>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ED201"/>
              </a:buClr>
              <a:buSzPts val="5400"/>
              <a:buFont typeface="Arial"/>
              <a:buNone/>
            </a:pPr>
            <a:r>
              <a:rPr lang="de-AT" sz="2000" b="0" i="0" dirty="0">
                <a:solidFill>
                  <a:schemeClr val="bg1"/>
                </a:solidFill>
                <a:effectLst/>
                <a:latin typeface="arial" panose="020B0604020202020204" pitchFamily="34" charset="0"/>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sz="2000" b="1" i="0" u="none" strike="noStrike" cap="none" dirty="0">
              <a:solidFill>
                <a:schemeClr val="bg1"/>
              </a:solidFill>
              <a:latin typeface="Arial"/>
              <a:ea typeface="Arial"/>
              <a:cs typeface="Arial"/>
              <a:sym typeface="Arial"/>
            </a:endParaRPr>
          </a:p>
        </p:txBody>
      </p:sp>
      <p:pic>
        <p:nvPicPr>
          <p:cNvPr id="3" name="Grafik 2">
            <a:extLst>
              <a:ext uri="{FF2B5EF4-FFF2-40B4-BE49-F238E27FC236}">
                <a16:creationId xmlns:a16="http://schemas.microsoft.com/office/drawing/2014/main" id="{C10DC8D0-78D1-E4A8-CC5A-7D78BCA7D85F}"/>
              </a:ext>
            </a:extLst>
          </p:cNvPr>
          <p:cNvPicPr>
            <a:picLocks noChangeAspect="1"/>
          </p:cNvPicPr>
          <p:nvPr/>
        </p:nvPicPr>
        <p:blipFill>
          <a:blip r:embed="rId4"/>
          <a:stretch>
            <a:fillRect/>
          </a:stretch>
        </p:blipFill>
        <p:spPr>
          <a:xfrm>
            <a:off x="0" y="5700181"/>
            <a:ext cx="5285962" cy="1108969"/>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253</Words>
  <Application>Microsoft Office PowerPoint</Application>
  <PresentationFormat>Breitbild</PresentationFormat>
  <Paragraphs>19</Paragraphs>
  <Slides>3</Slides>
  <Notes>3</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3</vt:i4>
      </vt:variant>
    </vt:vector>
  </HeadingPairs>
  <TitlesOfParts>
    <vt:vector size="7" baseType="lpstr">
      <vt:lpstr>Arial</vt:lpstr>
      <vt:lpstr>Arial</vt:lpstr>
      <vt:lpstr>Calibri</vt:lpstr>
      <vt:lpstr>Simple Light</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CAROLINA CODER MEIRA</dc:creator>
  <cp:lastModifiedBy>Petra Hauser</cp:lastModifiedBy>
  <cp:revision>2</cp:revision>
  <dcterms:created xsi:type="dcterms:W3CDTF">2021-09-08T13:19:00Z</dcterms:created>
  <dcterms:modified xsi:type="dcterms:W3CDTF">2023-04-13T14:24:56Z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811530c-902c-4b75-8616-d6c82cd1332a_Enabled">
    <vt:lpwstr>true</vt:lpwstr>
  </property>
  <property fmtid="{D5CDD505-2E9C-101B-9397-08002B2CF9AE}" pid="3" name="MSIP_Label_9811530c-902c-4b75-8616-d6c82cd1332a_SetDate">
    <vt:lpwstr>2021-09-08T14:12:37Z</vt:lpwstr>
  </property>
  <property fmtid="{D5CDD505-2E9C-101B-9397-08002B2CF9AE}" pid="4" name="MSIP_Label_9811530c-902c-4b75-8616-d6c82cd1332a_Method">
    <vt:lpwstr>Standard</vt:lpwstr>
  </property>
  <property fmtid="{D5CDD505-2E9C-101B-9397-08002B2CF9AE}" pid="5" name="MSIP_Label_9811530c-902c-4b75-8616-d6c82cd1332a_Name">
    <vt:lpwstr>9811530c-902c-4b75-8616-d6c82cd1332a</vt:lpwstr>
  </property>
  <property fmtid="{D5CDD505-2E9C-101B-9397-08002B2CF9AE}" pid="6" name="MSIP_Label_9811530c-902c-4b75-8616-d6c82cd1332a_SiteId">
    <vt:lpwstr>bf86fbdb-f8c2-440e-923c-05a60dc2bc9b</vt:lpwstr>
  </property>
  <property fmtid="{D5CDD505-2E9C-101B-9397-08002B2CF9AE}" pid="7" name="MSIP_Label_9811530c-902c-4b75-8616-d6c82cd1332a_ActionId">
    <vt:lpwstr>e9f71ad1-d2e1-40e2-8751-ebe6e0fdbbc0</vt:lpwstr>
  </property>
  <property fmtid="{D5CDD505-2E9C-101B-9397-08002B2CF9AE}" pid="8" name="MSIP_Label_9811530c-902c-4b75-8616-d6c82cd1332a_ContentBits">
    <vt:lpwstr>0</vt:lpwstr>
  </property>
  <property fmtid="{D5CDD505-2E9C-101B-9397-08002B2CF9AE}" pid="9" name="ContentTypeId">
    <vt:lpwstr>0x010100B55D2836E32A2045AA1DF5E1CF9BE319</vt:lpwstr>
  </property>
</Properties>
</file>