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jVWfhiJmt2pfVPKO3kiECKCa2a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1cf7d01ddf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11cf7d01ddf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11cf7d01ddf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g11cf7d01ddf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9" name="Google Shape;49;g11cf7d01ddf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g11cf7d01ddf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3" name="Google Shape;53;g11cf7d01ddf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squema Personalizado">
  <p:cSld name="1_Esquema Personalizado">
    <p:spTree>
      <p:nvGrpSpPr>
        <p:cNvPr id="54" name="Shape 54"/>
        <p:cNvGrpSpPr/>
        <p:nvPr/>
      </p:nvGrpSpPr>
      <p:grpSpPr>
        <a:xfrm>
          <a:off x="0" y="0"/>
          <a:ext cx="0" cy="0"/>
          <a:chOff x="0" y="0"/>
          <a:chExt cx="0" cy="0"/>
        </a:xfrm>
      </p:grpSpPr>
      <p:pic>
        <p:nvPicPr>
          <p:cNvPr descr="Uma imagem com pessoa, mulher, interior&#10;&#10;Descrição gerada automaticamente" id="55" name="Google Shape;55;g11cf7d01ddf_0_99"/>
          <p:cNvPicPr preferRelativeResize="0"/>
          <p:nvPr/>
        </p:nvPicPr>
        <p:blipFill rotWithShape="1">
          <a:blip r:embed="rId2">
            <a:alphaModFix/>
          </a:blip>
          <a:srcRect b="0" l="0" r="0" t="0"/>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g11cf7d01ddf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g11cf7d01ddf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1" name="Google Shape;21;g11cf7d01ddf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g11cf7d01ddf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 name="Google Shape;24;g11cf7d01ddf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5" name="Google Shape;25;g11cf7d01ddf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11cf7d01ddf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g11cf7d01ddf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9" name="Google Shape;29;g11cf7d01ddf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g11cf7d01ddf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11cf7d01ddf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11cf7d01ddf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g11cf7d01ddf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6" name="Google Shape;36;g11cf7d01ddf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7" name="Google Shape;37;g11cf7d01ddf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g11cf7d01ddf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0" name="Google Shape;40;g11cf7d01ddf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11cf7d01ddf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4" name="Google Shape;44;g11cf7d01ddf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 name="Google Shape;45;g11cf7d01ddf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6" name="Google Shape;46;g11cf7d01ddf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11cf7d01ddf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11cf7d01ddf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11cf7d01ddf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ocs.google.com/document/d/15w6QkB3wvXebppZJCcV4X6OVth8R9m9C/edit"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b="0" l="0" r="0" t="0"/>
          <a:stretch/>
        </p:blipFill>
        <p:spPr>
          <a:xfrm>
            <a:off x="761863" y="5252935"/>
            <a:ext cx="3060700" cy="1422400"/>
          </a:xfrm>
          <a:prstGeom prst="rect">
            <a:avLst/>
          </a:prstGeom>
          <a:noFill/>
          <a:ln>
            <a:noFill/>
          </a:ln>
        </p:spPr>
      </p:pic>
      <p:pic>
        <p:nvPicPr>
          <p:cNvPr id="61" name="Google Shape;61;p1"/>
          <p:cNvPicPr preferRelativeResize="0"/>
          <p:nvPr/>
        </p:nvPicPr>
        <p:blipFill rotWithShape="1">
          <a:blip r:embed="rId4">
            <a:alphaModFix/>
          </a:blip>
          <a:srcRect b="0" l="0" r="0" t="0"/>
          <a:stretch/>
        </p:blipFill>
        <p:spPr>
          <a:xfrm>
            <a:off x="0" y="0"/>
            <a:ext cx="12190476" cy="40666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p:nvPr/>
        </p:nvSpPr>
        <p:spPr>
          <a:xfrm>
            <a:off x="460916" y="424856"/>
            <a:ext cx="8280747" cy="151422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600"/>
              </a:spcBef>
              <a:spcAft>
                <a:spcPts val="0"/>
              </a:spcAft>
              <a:buClr>
                <a:schemeClr val="dk1"/>
              </a:buClr>
              <a:buSzPts val="1100"/>
              <a:buFont typeface="Arial"/>
              <a:buNone/>
            </a:pPr>
            <a:r>
              <a:rPr b="1" i="0" lang="pt-PT" sz="3600" u="none" cap="none" strike="noStrike">
                <a:solidFill>
                  <a:schemeClr val="dk1"/>
                </a:solidFill>
                <a:latin typeface="Calibri"/>
                <a:ea typeface="Calibri"/>
                <a:cs typeface="Calibri"/>
                <a:sym typeface="Calibri"/>
              </a:rPr>
              <a:t>Fallstudien/kritisches Denken</a:t>
            </a:r>
            <a:endParaRPr b="1" i="0" sz="36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67" name="Google Shape;67;p2"/>
          <p:cNvSpPr/>
          <p:nvPr/>
        </p:nvSpPr>
        <p:spPr>
          <a:xfrm>
            <a:off x="0" y="1393902"/>
            <a:ext cx="2263698" cy="301083"/>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2"/>
          <p:cNvSpPr txBox="1"/>
          <p:nvPr/>
        </p:nvSpPr>
        <p:spPr>
          <a:xfrm>
            <a:off x="517950" y="1939076"/>
            <a:ext cx="3757521" cy="35914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pt-PT" sz="2400" u="none" cap="none" strike="noStrike">
                <a:solidFill>
                  <a:schemeClr val="dk1"/>
                </a:solidFill>
                <a:latin typeface="Arial"/>
                <a:ea typeface="Arial"/>
                <a:cs typeface="Arial"/>
                <a:sym typeface="Arial"/>
              </a:rPr>
              <a:t>Zweite Methode: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rgbClr val="A5A5A5"/>
              </a:solidFill>
              <a:latin typeface="Arial"/>
              <a:ea typeface="Arial"/>
              <a:cs typeface="Arial"/>
              <a:sym typeface="Arial"/>
            </a:endParaRPr>
          </a:p>
        </p:txBody>
      </p:sp>
      <p:sp>
        <p:nvSpPr>
          <p:cNvPr id="69" name="Google Shape;69;p2"/>
          <p:cNvSpPr/>
          <p:nvPr/>
        </p:nvSpPr>
        <p:spPr>
          <a:xfrm>
            <a:off x="517950" y="1753144"/>
            <a:ext cx="11156100" cy="7971373"/>
          </a:xfrm>
          <a:prstGeom prst="rect">
            <a:avLst/>
          </a:prstGeom>
          <a:no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298450" lvl="0" marL="457200" marR="0" rtl="0" algn="l">
              <a:lnSpc>
                <a:spcPct val="115000"/>
              </a:lnSpc>
              <a:spcBef>
                <a:spcPts val="1200"/>
              </a:spcBef>
              <a:spcAft>
                <a:spcPts val="0"/>
              </a:spcAft>
              <a:buClr>
                <a:schemeClr val="dk1"/>
              </a:buClr>
              <a:buSzPts val="1100"/>
              <a:buFont typeface="Arial"/>
              <a:buChar char="●"/>
            </a:pPr>
            <a:r>
              <a:rPr b="0" i="0" lang="pt-PT" sz="2500" u="none" cap="none" strike="noStrike">
                <a:solidFill>
                  <a:schemeClr val="dk1"/>
                </a:solidFill>
                <a:latin typeface="Calibri"/>
                <a:ea typeface="Calibri"/>
                <a:cs typeface="Calibri"/>
                <a:sym typeface="Calibri"/>
              </a:rPr>
              <a:t>Was ist das Problem?</a:t>
            </a:r>
            <a:endParaRPr/>
          </a:p>
          <a:p>
            <a:pPr indent="-298450" lvl="0" marL="457200" marR="0" rtl="0" algn="l">
              <a:lnSpc>
                <a:spcPct val="115000"/>
              </a:lnSpc>
              <a:spcBef>
                <a:spcPts val="1200"/>
              </a:spcBef>
              <a:spcAft>
                <a:spcPts val="0"/>
              </a:spcAft>
              <a:buClr>
                <a:schemeClr val="dk1"/>
              </a:buClr>
              <a:buSzPts val="1100"/>
              <a:buFont typeface="Arial"/>
              <a:buChar char="●"/>
            </a:pPr>
            <a:r>
              <a:rPr b="0" i="0" lang="pt-PT" sz="2500" u="none" cap="none" strike="noStrike">
                <a:solidFill>
                  <a:schemeClr val="dk1"/>
                </a:solidFill>
                <a:latin typeface="Calibri"/>
                <a:ea typeface="Calibri"/>
                <a:cs typeface="Calibri"/>
                <a:sym typeface="Calibri"/>
              </a:rPr>
              <a:t>Was ist das Ziel der Analyse?</a:t>
            </a:r>
            <a:endParaRPr/>
          </a:p>
          <a:p>
            <a:pPr indent="-298450" lvl="0" marL="457200" marR="0" rtl="0" algn="l">
              <a:lnSpc>
                <a:spcPct val="115000"/>
              </a:lnSpc>
              <a:spcBef>
                <a:spcPts val="1200"/>
              </a:spcBef>
              <a:spcAft>
                <a:spcPts val="0"/>
              </a:spcAft>
              <a:buClr>
                <a:schemeClr val="dk1"/>
              </a:buClr>
              <a:buSzPts val="1100"/>
              <a:buFont typeface="Arial"/>
              <a:buChar char="●"/>
            </a:pPr>
            <a:r>
              <a:rPr b="0" i="0" lang="pt-PT" sz="2500" u="none" cap="none" strike="noStrike">
                <a:solidFill>
                  <a:schemeClr val="dk1"/>
                </a:solidFill>
                <a:latin typeface="Calibri"/>
                <a:ea typeface="Calibri"/>
                <a:cs typeface="Calibri"/>
                <a:sym typeface="Calibri"/>
              </a:rPr>
              <a:t>Was ist der Kontext des Problems?</a:t>
            </a:r>
            <a:endParaRPr/>
          </a:p>
          <a:p>
            <a:pPr indent="-298450" lvl="0" marL="457200" marR="0" rtl="0" algn="l">
              <a:lnSpc>
                <a:spcPct val="115000"/>
              </a:lnSpc>
              <a:spcBef>
                <a:spcPts val="1200"/>
              </a:spcBef>
              <a:spcAft>
                <a:spcPts val="0"/>
              </a:spcAft>
              <a:buClr>
                <a:schemeClr val="dk1"/>
              </a:buClr>
              <a:buSzPts val="1100"/>
              <a:buFont typeface="Arial"/>
              <a:buChar char="●"/>
            </a:pPr>
            <a:r>
              <a:rPr b="0" i="0" lang="pt-PT" sz="2500" u="none" cap="none" strike="noStrike">
                <a:solidFill>
                  <a:schemeClr val="dk1"/>
                </a:solidFill>
                <a:latin typeface="Calibri"/>
                <a:ea typeface="Calibri"/>
                <a:cs typeface="Calibri"/>
                <a:sym typeface="Calibri"/>
              </a:rPr>
              <a:t>Welche Eckdaten sind zu beachten?</a:t>
            </a:r>
            <a:endParaRPr/>
          </a:p>
          <a:p>
            <a:pPr indent="-298450" lvl="0" marL="457200" marR="0" rtl="0" algn="l">
              <a:lnSpc>
                <a:spcPct val="115000"/>
              </a:lnSpc>
              <a:spcBef>
                <a:spcPts val="1200"/>
              </a:spcBef>
              <a:spcAft>
                <a:spcPts val="0"/>
              </a:spcAft>
              <a:buClr>
                <a:schemeClr val="dk1"/>
              </a:buClr>
              <a:buSzPts val="1100"/>
              <a:buFont typeface="Arial"/>
              <a:buChar char="●"/>
            </a:pPr>
            <a:r>
              <a:rPr b="0" i="0" lang="pt-PT" sz="2500" u="none" cap="none" strike="noStrike">
                <a:solidFill>
                  <a:schemeClr val="dk1"/>
                </a:solidFill>
                <a:latin typeface="Calibri"/>
                <a:ea typeface="Calibri"/>
                <a:cs typeface="Calibri"/>
                <a:sym typeface="Calibri"/>
              </a:rPr>
              <a:t>Welche Alternativen stehen dem Entscheider zur Verfügung?</a:t>
            </a:r>
            <a:endParaRPr/>
          </a:p>
          <a:p>
            <a:pPr indent="-298450" lvl="0" marL="457200" marR="0" rtl="0" algn="l">
              <a:lnSpc>
                <a:spcPct val="115000"/>
              </a:lnSpc>
              <a:spcBef>
                <a:spcPts val="1200"/>
              </a:spcBef>
              <a:spcAft>
                <a:spcPts val="0"/>
              </a:spcAft>
              <a:buClr>
                <a:schemeClr val="dk1"/>
              </a:buClr>
              <a:buSzPts val="1100"/>
              <a:buFont typeface="Arial"/>
              <a:buChar char="●"/>
            </a:pPr>
            <a:r>
              <a:rPr b="0" i="0" lang="pt-PT" sz="2500" u="none" cap="none" strike="noStrike">
                <a:solidFill>
                  <a:schemeClr val="dk1"/>
                </a:solidFill>
                <a:latin typeface="Calibri"/>
                <a:ea typeface="Calibri"/>
                <a:cs typeface="Calibri"/>
                <a:sym typeface="Calibri"/>
              </a:rPr>
              <a:t>Was würden Sie empfehlen – und warum?</a:t>
            </a:r>
            <a:endParaRPr/>
          </a:p>
          <a:p>
            <a:pPr indent="0" lvl="0" marL="158750" marR="0" rtl="0" algn="l">
              <a:lnSpc>
                <a:spcPct val="115000"/>
              </a:lnSpc>
              <a:spcBef>
                <a:spcPts val="1200"/>
              </a:spcBef>
              <a:spcAft>
                <a:spcPts val="0"/>
              </a:spcAft>
              <a:buNone/>
            </a:pPr>
            <a:r>
              <a:rPr b="0" i="0" lang="pt-PT" sz="2500" u="sng" cap="none" strike="noStrike">
                <a:solidFill>
                  <a:schemeClr val="hlink"/>
                </a:solidFill>
                <a:latin typeface="Calibri"/>
                <a:ea typeface="Calibri"/>
                <a:cs typeface="Calibri"/>
                <a:sym typeface="Calibri"/>
                <a:hlinkClick r:id="rId3"/>
              </a:rPr>
              <a:t>Arbeitsblatt SchülerInnen-Reflexion</a:t>
            </a:r>
            <a:endParaRPr b="0" i="0" sz="2500" u="none" cap="none" strike="noStrike">
              <a:solidFill>
                <a:schemeClr val="dk1"/>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500"/>
              <a:buFont typeface="Arial"/>
              <a:buNone/>
            </a:pPr>
            <a:r>
              <a:t/>
            </a:r>
            <a:endParaRPr b="0" i="0" sz="2500" u="none" cap="none" strike="noStrike">
              <a:solidFill>
                <a:srgbClr val="000000"/>
              </a:solidFill>
              <a:latin typeface="Calibri"/>
              <a:ea typeface="Calibri"/>
              <a:cs typeface="Calibri"/>
              <a:sym typeface="Calibri"/>
            </a:endParaRPr>
          </a:p>
          <a:p>
            <a:pPr indent="0" lvl="0" marL="45720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0" name="Google Shape;70;p2"/>
          <p:cNvPicPr preferRelativeResize="0"/>
          <p:nvPr/>
        </p:nvPicPr>
        <p:blipFill rotWithShape="1">
          <a:blip r:embed="rId4">
            <a:alphaModFix/>
          </a:blip>
          <a:srcRect b="0" l="0" r="0" t="0"/>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3"/>
          <p:cNvPicPr preferRelativeResize="0"/>
          <p:nvPr/>
        </p:nvPicPr>
        <p:blipFill rotWithShape="1">
          <a:blip r:embed="rId3">
            <a:alphaModFix/>
          </a:blip>
          <a:srcRect b="0" l="0" r="0" t="0"/>
          <a:stretch/>
        </p:blipFill>
        <p:spPr>
          <a:xfrm>
            <a:off x="0" y="48850"/>
            <a:ext cx="12191999" cy="6760325"/>
          </a:xfrm>
          <a:prstGeom prst="rect">
            <a:avLst/>
          </a:prstGeom>
          <a:noFill/>
          <a:ln>
            <a:noFill/>
          </a:ln>
        </p:spPr>
      </p:pic>
      <p:sp>
        <p:nvSpPr>
          <p:cNvPr id="76" name="Google Shape;76;p3"/>
          <p:cNvSpPr txBox="1"/>
          <p:nvPr/>
        </p:nvSpPr>
        <p:spPr>
          <a:xfrm>
            <a:off x="1149913" y="1157820"/>
            <a:ext cx="10245673" cy="69064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ED201"/>
              </a:buClr>
              <a:buSzPts val="5400"/>
              <a:buFont typeface="Arial"/>
              <a:buNone/>
            </a:pPr>
            <a:r>
              <a:rPr b="0" i="0" lang="pt-PT" sz="2000" u="none" cap="none" strike="noStrike">
                <a:solidFill>
                  <a:schemeClr val="lt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b="1" i="0" sz="2000" u="none" cap="none" strike="noStrike">
              <a:solidFill>
                <a:schemeClr val="lt1"/>
              </a:solidFill>
              <a:latin typeface="Arial"/>
              <a:ea typeface="Arial"/>
              <a:cs typeface="Arial"/>
              <a:sym typeface="Arial"/>
            </a:endParaRPr>
          </a:p>
        </p:txBody>
      </p:sp>
      <p:pic>
        <p:nvPicPr>
          <p:cNvPr id="77" name="Google Shape;77;p3"/>
          <p:cNvPicPr preferRelativeResize="0"/>
          <p:nvPr/>
        </p:nvPicPr>
        <p:blipFill rotWithShape="1">
          <a:blip r:embed="rId4">
            <a:alphaModFix/>
          </a:blip>
          <a:srcRect b="0" l="0" r="0" t="0"/>
          <a:stretch/>
        </p:blipFill>
        <p:spPr>
          <a:xfrm>
            <a:off x="0" y="5788084"/>
            <a:ext cx="4866968" cy="10210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2021-09-08T13:19:00Z</dcterms:created>
  <dc:creator>CAROLINA CODER MEIRA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