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hFgiSaGzfYxmMQ6F3ctfM6gUql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1cf7d01ddf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1cf7d01ddf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1cf7d01ddf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1cf7d01ddf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11cf7d01ddf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11cf7d01ddf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1cf7d01ddf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11cf7d01ddf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Esquema Personalizado">
  <p:cSld name="1_Esquema Personalizado">
    <p:spTree>
      <p:nvGrpSpPr>
        <p:cNvPr id="1" name="Shape 54"/>
        <p:cNvGrpSpPr/>
        <p:nvPr/>
      </p:nvGrpSpPr>
      <p:grpSpPr>
        <a:xfrm>
          <a:off x="0" y="0"/>
          <a:ext cx="0" cy="0"/>
          <a:chOff x="0" y="0"/>
          <a:chExt cx="0" cy="0"/>
        </a:xfrm>
      </p:grpSpPr>
      <p:pic>
        <p:nvPicPr>
          <p:cNvPr id="55" name="Google Shape;55;g11cf7d01ddf_0_99" descr="Uma imagem com pessoa, mulher, interior&#10;&#10;Descrição gerada automaticamente"/>
          <p:cNvPicPr preferRelativeResize="0"/>
          <p:nvPr/>
        </p:nvPicPr>
        <p:blipFill rotWithShape="1">
          <a:blip r:embed="rId2">
            <a:alphaModFix/>
          </a:blip>
          <a:srcRect/>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g11cf7d01ddf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11cf7d01ddf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11cf7d01ddf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11cf7d01ddf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11cf7d01ddf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11cf7d01ddf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11cf7d01ddf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1cf7d01ddf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11cf7d01ddf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11cf7d01ddf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11cf7d01ddf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11cf7d01ddf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11cf7d01ddf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11cf7d01ddf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11cf7d01ddf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11cf7d01ddf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11cf7d01ddf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1cf7d01ddf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11cf7d01ddf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11cf7d01ddf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11cf7d01ddf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6" name="Google Shape;46;g11cf7d01ddf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cf7d01ddf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1cf7d01ddf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1cf7d01ddf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a:stretch/>
        </p:blipFill>
        <p:spPr>
          <a:xfrm>
            <a:off x="156722" y="981952"/>
            <a:ext cx="4270983" cy="4270983"/>
          </a:xfrm>
          <a:prstGeom prst="rect">
            <a:avLst/>
          </a:prstGeom>
          <a:noFill/>
          <a:ln>
            <a:noFill/>
          </a:ln>
        </p:spPr>
      </p:pic>
      <p:pic>
        <p:nvPicPr>
          <p:cNvPr id="61" name="Google Shape;61;p1"/>
          <p:cNvPicPr preferRelativeResize="0"/>
          <p:nvPr/>
        </p:nvPicPr>
        <p:blipFill rotWithShape="1">
          <a:blip r:embed="rId4">
            <a:alphaModFix/>
          </a:blip>
          <a:srcRect/>
          <a:stretch/>
        </p:blipFill>
        <p:spPr>
          <a:xfrm>
            <a:off x="761863" y="5252935"/>
            <a:ext cx="3060700" cy="1422400"/>
          </a:xfrm>
          <a:prstGeom prst="rect">
            <a:avLst/>
          </a:prstGeom>
          <a:noFill/>
          <a:ln>
            <a:noFill/>
          </a:ln>
        </p:spPr>
      </p:pic>
      <p:sp>
        <p:nvSpPr>
          <p:cNvPr id="62" name="Google Shape;62;p1"/>
          <p:cNvSpPr txBox="1"/>
          <p:nvPr/>
        </p:nvSpPr>
        <p:spPr>
          <a:xfrm>
            <a:off x="4719275" y="664125"/>
            <a:ext cx="7117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0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1"/>
          <p:cNvPicPr preferRelativeResize="0"/>
          <p:nvPr/>
        </p:nvPicPr>
        <p:blipFill>
          <a:blip r:embed="rId5">
            <a:alphaModFix/>
          </a:blip>
          <a:stretch>
            <a:fillRect/>
          </a:stretch>
        </p:blipFill>
        <p:spPr>
          <a:xfrm>
            <a:off x="4227705" y="2477200"/>
            <a:ext cx="7459496" cy="3897586"/>
          </a:xfrm>
          <a:prstGeom prst="rect">
            <a:avLst/>
          </a:prstGeom>
          <a:noFill/>
          <a:ln>
            <a:noFill/>
          </a:ln>
        </p:spPr>
      </p:pic>
      <p:sp>
        <p:nvSpPr>
          <p:cNvPr id="64" name="Google Shape;64;p1"/>
          <p:cNvSpPr txBox="1"/>
          <p:nvPr/>
        </p:nvSpPr>
        <p:spPr>
          <a:xfrm>
            <a:off x="5139425" y="664125"/>
            <a:ext cx="6031200" cy="104641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de-AT" sz="2000" b="1" dirty="0">
                <a:solidFill>
                  <a:schemeClr val="dk1"/>
                </a:solidFill>
                <a:latin typeface="Calibri"/>
                <a:ea typeface="Calibri"/>
                <a:cs typeface="Calibri"/>
                <a:sym typeface="Calibri"/>
              </a:rPr>
              <a:t>Den SchülerInnen werden folgende offene Fragen zum kritischen Denken gestellt: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p:nvPr/>
        </p:nvSpPr>
        <p:spPr>
          <a:xfrm>
            <a:off x="460916" y="424856"/>
            <a:ext cx="8280747" cy="15142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600"/>
              </a:spcBef>
              <a:spcAft>
                <a:spcPts val="0"/>
              </a:spcAft>
              <a:buClr>
                <a:schemeClr val="dk1"/>
              </a:buClr>
              <a:buSzPts val="1100"/>
              <a:buFont typeface="Arial"/>
              <a:buNone/>
            </a:pPr>
            <a:r>
              <a:rPr lang="pt-PT" sz="3600" b="1" i="0" u="none" strike="noStrike" cap="none" dirty="0">
                <a:solidFill>
                  <a:schemeClr val="dk1"/>
                </a:solidFill>
                <a:latin typeface="Calibri"/>
                <a:ea typeface="Calibri"/>
                <a:cs typeface="Calibri"/>
                <a:sym typeface="Calibri"/>
              </a:rPr>
              <a:t>Debatte/kritisches Denken</a:t>
            </a:r>
            <a:endParaRPr sz="3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chemeClr val="dk1"/>
              </a:solidFill>
              <a:latin typeface="Calibri"/>
              <a:ea typeface="Calibri"/>
              <a:cs typeface="Calibri"/>
              <a:sym typeface="Calibri"/>
            </a:endParaRPr>
          </a:p>
        </p:txBody>
      </p:sp>
      <p:sp>
        <p:nvSpPr>
          <p:cNvPr id="70" name="Google Shape;70;p2"/>
          <p:cNvSpPr/>
          <p:nvPr/>
        </p:nvSpPr>
        <p:spPr>
          <a:xfrm>
            <a:off x="0" y="1393902"/>
            <a:ext cx="2263698" cy="301083"/>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2"/>
          <p:cNvSpPr txBox="1"/>
          <p:nvPr/>
        </p:nvSpPr>
        <p:spPr>
          <a:xfrm>
            <a:off x="2480366" y="1277781"/>
            <a:ext cx="2484600" cy="41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rPr>
              <a:t>Erste</a:t>
            </a:r>
            <a:r>
              <a:rPr lang="pt-PT" sz="2400" b="1" i="0" u="none" strike="noStrike" cap="none" dirty="0">
                <a:solidFill>
                  <a:schemeClr val="dk1"/>
                </a:solidFill>
                <a:latin typeface="Arial"/>
                <a:ea typeface="Arial"/>
                <a:cs typeface="Arial"/>
                <a:sym typeface="Arial"/>
              </a:rPr>
              <a:t> Methode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rgbClr val="A5A5A5"/>
              </a:solidFill>
              <a:latin typeface="Arial"/>
              <a:ea typeface="Arial"/>
              <a:cs typeface="Arial"/>
              <a:sym typeface="Arial"/>
            </a:endParaRPr>
          </a:p>
        </p:txBody>
      </p:sp>
      <p:sp>
        <p:nvSpPr>
          <p:cNvPr id="72" name="Google Shape;72;p2"/>
          <p:cNvSpPr/>
          <p:nvPr/>
        </p:nvSpPr>
        <p:spPr>
          <a:xfrm>
            <a:off x="517950" y="1901675"/>
            <a:ext cx="11615100" cy="4561978"/>
          </a:xfrm>
          <a:prstGeom prst="rect">
            <a:avLst/>
          </a:prstGeom>
          <a:no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pt-PT" sz="2500" b="1" dirty="0">
                <a:solidFill>
                  <a:schemeClr val="dk1"/>
                </a:solidFill>
                <a:latin typeface="Calibri"/>
                <a:ea typeface="Calibri"/>
                <a:cs typeface="Calibri"/>
                <a:sym typeface="Calibri"/>
              </a:rPr>
              <a:t>FRAGEN FÜR SCHÜLERINNEN-INTERVIEWS</a:t>
            </a:r>
            <a:endParaRPr sz="20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de-AT" sz="2000" dirty="0">
                <a:solidFill>
                  <a:schemeClr val="dk1"/>
                </a:solidFill>
                <a:latin typeface="Calibri"/>
                <a:ea typeface="Calibri"/>
                <a:cs typeface="Calibri"/>
                <a:sym typeface="Calibri"/>
              </a:rPr>
              <a:t>1- Was hat Ihnen am Debattieren am besten gefallen?</a:t>
            </a:r>
          </a:p>
          <a:p>
            <a:pPr marL="0" lvl="0" indent="0" algn="l" rtl="0">
              <a:lnSpc>
                <a:spcPct val="115000"/>
              </a:lnSpc>
              <a:spcBef>
                <a:spcPts val="1200"/>
              </a:spcBef>
              <a:spcAft>
                <a:spcPts val="0"/>
              </a:spcAft>
              <a:buClr>
                <a:schemeClr val="dk1"/>
              </a:buClr>
              <a:buSzPts val="1100"/>
              <a:buFont typeface="Arial"/>
              <a:buNone/>
            </a:pPr>
            <a:r>
              <a:rPr lang="de-AT" sz="2000" dirty="0">
                <a:solidFill>
                  <a:schemeClr val="dk1"/>
                </a:solidFill>
                <a:latin typeface="Calibri"/>
                <a:ea typeface="Calibri"/>
                <a:cs typeface="Calibri"/>
                <a:sym typeface="Calibri"/>
              </a:rPr>
              <a:t>2- Hat Ihnen das Debattieren geholfen, das Problem klar zu formulieren?</a:t>
            </a:r>
          </a:p>
          <a:p>
            <a:pPr marL="0" lvl="0" indent="0" algn="l" rtl="0">
              <a:lnSpc>
                <a:spcPct val="115000"/>
              </a:lnSpc>
              <a:spcBef>
                <a:spcPts val="1200"/>
              </a:spcBef>
              <a:spcAft>
                <a:spcPts val="0"/>
              </a:spcAft>
              <a:buClr>
                <a:schemeClr val="dk1"/>
              </a:buClr>
              <a:buSzPts val="1100"/>
              <a:buFont typeface="Arial"/>
              <a:buNone/>
            </a:pPr>
            <a:r>
              <a:rPr lang="de-AT" sz="2000" dirty="0">
                <a:solidFill>
                  <a:schemeClr val="dk1"/>
                </a:solidFill>
                <a:latin typeface="Calibri"/>
                <a:ea typeface="Calibri"/>
                <a:cs typeface="Calibri"/>
                <a:sym typeface="Calibri"/>
              </a:rPr>
              <a:t>3- </a:t>
            </a:r>
            <a:r>
              <a:rPr lang="de-AT" sz="2000">
                <a:solidFill>
                  <a:schemeClr val="dk1"/>
                </a:solidFill>
                <a:latin typeface="Calibri"/>
                <a:ea typeface="Calibri"/>
                <a:cs typeface="Calibri"/>
                <a:sym typeface="Calibri"/>
              </a:rPr>
              <a:t>Was haben Sie </a:t>
            </a:r>
            <a:r>
              <a:rPr lang="de-AT" sz="2000" dirty="0">
                <a:solidFill>
                  <a:schemeClr val="dk1"/>
                </a:solidFill>
                <a:latin typeface="Calibri"/>
                <a:ea typeface="Calibri"/>
                <a:cs typeface="Calibri"/>
                <a:sym typeface="Calibri"/>
              </a:rPr>
              <a:t>über kritisches Denken gelernt? Und warum?</a:t>
            </a:r>
          </a:p>
          <a:p>
            <a:pPr marL="0" lvl="0" indent="0" algn="l" rtl="0">
              <a:lnSpc>
                <a:spcPct val="115000"/>
              </a:lnSpc>
              <a:spcBef>
                <a:spcPts val="1200"/>
              </a:spcBef>
              <a:spcAft>
                <a:spcPts val="0"/>
              </a:spcAft>
              <a:buClr>
                <a:schemeClr val="dk1"/>
              </a:buClr>
              <a:buSzPts val="1100"/>
              <a:buFont typeface="Arial"/>
              <a:buNone/>
            </a:pPr>
            <a:r>
              <a:rPr lang="de-AT" sz="2000" dirty="0">
                <a:solidFill>
                  <a:schemeClr val="dk1"/>
                </a:solidFill>
                <a:latin typeface="Calibri"/>
                <a:ea typeface="Calibri"/>
                <a:cs typeface="Calibri"/>
                <a:sym typeface="Calibri"/>
              </a:rPr>
              <a:t>4- Wie war die Debatte für Sie? Und warum?</a:t>
            </a:r>
          </a:p>
          <a:p>
            <a:pPr marL="0" lvl="0" indent="0" algn="l" rtl="0">
              <a:lnSpc>
                <a:spcPct val="115000"/>
              </a:lnSpc>
              <a:spcBef>
                <a:spcPts val="1200"/>
              </a:spcBef>
              <a:spcAft>
                <a:spcPts val="0"/>
              </a:spcAft>
              <a:buClr>
                <a:schemeClr val="dk1"/>
              </a:buClr>
              <a:buSzPts val="1100"/>
              <a:buFont typeface="Arial"/>
              <a:buNone/>
            </a:pPr>
            <a:r>
              <a:rPr lang="de-AT" sz="2000" dirty="0">
                <a:solidFill>
                  <a:schemeClr val="dk1"/>
                </a:solidFill>
                <a:latin typeface="Calibri"/>
                <a:ea typeface="Calibri"/>
                <a:cs typeface="Calibri"/>
                <a:sym typeface="Calibri"/>
              </a:rPr>
              <a:t>5- Hat das Debattieren dazu beigetragen, Ihr kritisches Denken insgesamt zu verbessern? Warum oder warum nicht?</a:t>
            </a:r>
          </a:p>
          <a:p>
            <a:pPr marL="0" lvl="0" indent="0" algn="l" rtl="0">
              <a:lnSpc>
                <a:spcPct val="115000"/>
              </a:lnSpc>
              <a:spcBef>
                <a:spcPts val="1200"/>
              </a:spcBef>
              <a:spcAft>
                <a:spcPts val="0"/>
              </a:spcAft>
              <a:buClr>
                <a:schemeClr val="dk1"/>
              </a:buClr>
              <a:buSzPts val="1100"/>
              <a:buFont typeface="Arial"/>
              <a:buNone/>
            </a:pPr>
            <a:r>
              <a:rPr lang="de-AT" sz="2000" dirty="0">
                <a:solidFill>
                  <a:schemeClr val="dk1"/>
                </a:solidFill>
                <a:latin typeface="Calibri"/>
                <a:ea typeface="Calibri"/>
                <a:cs typeface="Calibri"/>
                <a:sym typeface="Calibri"/>
              </a:rPr>
              <a:t>6- Hat das Debattieren geholfen, Ihre Kommunikationsfähigkeiten zu verbessern? Warum oder warum nicht?</a:t>
            </a:r>
            <a:endParaRPr sz="2000" dirty="0">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p:txBody>
      </p:sp>
      <p:pic>
        <p:nvPicPr>
          <p:cNvPr id="73" name="Google Shape;73;p2"/>
          <p:cNvPicPr preferRelativeResize="0"/>
          <p:nvPr/>
        </p:nvPicPr>
        <p:blipFill rotWithShape="1">
          <a:blip r:embed="rId3">
            <a:alphaModFix/>
          </a:blip>
          <a:srcRect/>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3"/>
          <p:cNvPicPr preferRelativeResize="0"/>
          <p:nvPr/>
        </p:nvPicPr>
        <p:blipFill rotWithShape="1">
          <a:blip r:embed="rId3">
            <a:alphaModFix/>
          </a:blip>
          <a:srcRect/>
          <a:stretch/>
        </p:blipFill>
        <p:spPr>
          <a:xfrm>
            <a:off x="0" y="48850"/>
            <a:ext cx="12191999" cy="6760325"/>
          </a:xfrm>
          <a:prstGeom prst="rect">
            <a:avLst/>
          </a:prstGeom>
          <a:noFill/>
          <a:ln>
            <a:noFill/>
          </a:ln>
        </p:spPr>
      </p:pic>
      <p:sp>
        <p:nvSpPr>
          <p:cNvPr id="79" name="Google Shape;79;p3"/>
          <p:cNvSpPr txBox="1"/>
          <p:nvPr/>
        </p:nvSpPr>
        <p:spPr>
          <a:xfrm>
            <a:off x="1149913" y="1157820"/>
            <a:ext cx="10528739" cy="16174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ED201"/>
              </a:buClr>
              <a:buSzPts val="5400"/>
              <a:buFont typeface="Arial"/>
              <a:buNone/>
            </a:pPr>
            <a:r>
              <a:rPr lang="de-AT" sz="2000" b="0" i="0" dirty="0">
                <a:solidFill>
                  <a:schemeClr val="bg1"/>
                </a:solidFill>
                <a:effectLst/>
                <a:latin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2000" b="1" i="0" u="none" strike="noStrike" cap="none" dirty="0">
              <a:solidFill>
                <a:schemeClr val="bg1"/>
              </a:solidFill>
              <a:latin typeface="Arial"/>
              <a:ea typeface="Arial"/>
              <a:cs typeface="Arial"/>
              <a:sym typeface="Arial"/>
            </a:endParaRPr>
          </a:p>
        </p:txBody>
      </p:sp>
      <p:pic>
        <p:nvPicPr>
          <p:cNvPr id="3" name="Grafik 2">
            <a:extLst>
              <a:ext uri="{FF2B5EF4-FFF2-40B4-BE49-F238E27FC236}">
                <a16:creationId xmlns:a16="http://schemas.microsoft.com/office/drawing/2014/main" id="{88CDB489-95E7-016D-9775-8CA91FA6FDBF}"/>
              </a:ext>
            </a:extLst>
          </p:cNvPr>
          <p:cNvPicPr>
            <a:picLocks noChangeAspect="1"/>
          </p:cNvPicPr>
          <p:nvPr/>
        </p:nvPicPr>
        <p:blipFill>
          <a:blip r:embed="rId4"/>
          <a:stretch>
            <a:fillRect/>
          </a:stretch>
        </p:blipFill>
        <p:spPr>
          <a:xfrm>
            <a:off x="0" y="5700179"/>
            <a:ext cx="5717688" cy="119954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Words>
  <Application>Microsoft Office PowerPoint</Application>
  <PresentationFormat>Breitbild</PresentationFormat>
  <Paragraphs>12</Paragraphs>
  <Slides>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Arial</vt:lpstr>
      <vt:lpstr>Calibri</vt:lpstr>
      <vt:lpstr>Simple Light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CAROLINA CODER MEIRA</dc:creator>
  <cp:lastModifiedBy>Petra Hauser</cp:lastModifiedBy>
  <cp:revision>2</cp:revision>
  <dcterms:created xsi:type="dcterms:W3CDTF">2021-09-08T13:19:00Z</dcterms:created>
  <dcterms:modified xsi:type="dcterms:W3CDTF">2023-04-13T14:25:52Z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