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9"/>
  </p:notesMasterIdLst>
  <p:sldIdLst>
    <p:sldId id="278" r:id="rId5"/>
    <p:sldId id="279" r:id="rId6"/>
    <p:sldId id="280" r:id="rId7"/>
    <p:sldId id="263" r:id="rId8"/>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DC70"/>
    <a:srgbClr val="FCCB6A"/>
    <a:srgbClr val="FED2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249" autoAdjust="0"/>
  </p:normalViewPr>
  <p:slideViewPr>
    <p:cSldViewPr snapToGrid="0">
      <p:cViewPr varScale="1">
        <p:scale>
          <a:sx n="82" d="100"/>
          <a:sy n="82" d="100"/>
        </p:scale>
        <p:origin x="69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53F95-444E-4E49-A0A6-09E1BB61DEC0}" type="datetimeFigureOut">
              <a:rPr lang="pt-PT" smtClean="0"/>
              <a:t>13/04/2023</a:t>
            </a:fld>
            <a:endParaRPr lang="pt-PT"/>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8D9ACD-8A56-492C-9BFF-200878222D07}" type="slidenum">
              <a:rPr lang="pt-PT" smtClean="0"/>
              <a:t>‹Nr.›</a:t>
            </a:fld>
            <a:endParaRPr lang="pt-PT"/>
          </a:p>
        </p:txBody>
      </p:sp>
    </p:spTree>
    <p:extLst>
      <p:ext uri="{BB962C8B-B14F-4D97-AF65-F5344CB8AC3E}">
        <p14:creationId xmlns:p14="http://schemas.microsoft.com/office/powerpoint/2010/main" val="3654886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o de Título">
    <p:spTree>
      <p:nvGrpSpPr>
        <p:cNvPr id="1" name=""/>
        <p:cNvGrpSpPr/>
        <p:nvPr/>
      </p:nvGrpSpPr>
      <p:grpSpPr>
        <a:xfrm>
          <a:off x="0" y="0"/>
          <a:ext cx="0" cy="0"/>
          <a:chOff x="0" y="0"/>
          <a:chExt cx="0" cy="0"/>
        </a:xfrm>
      </p:grpSpPr>
      <p:pic>
        <p:nvPicPr>
          <p:cNvPr id="8" name="Imagem 7" descr="Uma imagem com texto&#10;&#10;Descrição gerada automaticamente">
            <a:extLst>
              <a:ext uri="{FF2B5EF4-FFF2-40B4-BE49-F238E27FC236}">
                <a16:creationId xmlns:a16="http://schemas.microsoft.com/office/drawing/2014/main" id="{DDA2971A-99CB-4F21-A49A-4BE6E6B1AF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 y="0"/>
            <a:ext cx="12189969" cy="6858000"/>
          </a:xfrm>
          <a:prstGeom prst="rect">
            <a:avLst/>
          </a:prstGeom>
        </p:spPr>
      </p:pic>
    </p:spTree>
    <p:extLst>
      <p:ext uri="{BB962C8B-B14F-4D97-AF65-F5344CB8AC3E}">
        <p14:creationId xmlns:p14="http://schemas.microsoft.com/office/powerpoint/2010/main" val="3863909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squema Personalizado">
    <p:spTree>
      <p:nvGrpSpPr>
        <p:cNvPr id="1" name=""/>
        <p:cNvGrpSpPr/>
        <p:nvPr/>
      </p:nvGrpSpPr>
      <p:grpSpPr>
        <a:xfrm>
          <a:off x="0" y="0"/>
          <a:ext cx="0" cy="0"/>
          <a:chOff x="0" y="0"/>
          <a:chExt cx="0" cy="0"/>
        </a:xfrm>
      </p:grpSpPr>
      <p:pic>
        <p:nvPicPr>
          <p:cNvPr id="4" name="Imagem 3" descr="Uma imagem com texto&#10;&#10;Descrição gerada automaticamente">
            <a:extLst>
              <a:ext uri="{FF2B5EF4-FFF2-40B4-BE49-F238E27FC236}">
                <a16:creationId xmlns:a16="http://schemas.microsoft.com/office/drawing/2014/main" id="{F7DF08AC-11CF-4DAE-AF33-02CA64CD0E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 y="0"/>
            <a:ext cx="12189969" cy="6858000"/>
          </a:xfrm>
          <a:prstGeom prst="rect">
            <a:avLst/>
          </a:prstGeom>
        </p:spPr>
      </p:pic>
    </p:spTree>
    <p:extLst>
      <p:ext uri="{BB962C8B-B14F-4D97-AF65-F5344CB8AC3E}">
        <p14:creationId xmlns:p14="http://schemas.microsoft.com/office/powerpoint/2010/main" val="2543758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Esquema Personalizado">
    <p:spTree>
      <p:nvGrpSpPr>
        <p:cNvPr id="1" name=""/>
        <p:cNvGrpSpPr/>
        <p:nvPr/>
      </p:nvGrpSpPr>
      <p:grpSpPr>
        <a:xfrm>
          <a:off x="0" y="0"/>
          <a:ext cx="0" cy="0"/>
          <a:chOff x="0" y="0"/>
          <a:chExt cx="0" cy="0"/>
        </a:xfrm>
      </p:grpSpPr>
      <p:pic>
        <p:nvPicPr>
          <p:cNvPr id="4" name="Imagem 3" descr="Uma imagem com pessoa, mulher, interior&#10;&#10;Descrição gerada automaticamente">
            <a:extLst>
              <a:ext uri="{FF2B5EF4-FFF2-40B4-BE49-F238E27FC236}">
                <a16:creationId xmlns:a16="http://schemas.microsoft.com/office/drawing/2014/main" id="{CCD774F0-37CD-4EA1-BB3D-D6DD58BF2B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 y="0"/>
            <a:ext cx="12189969" cy="6858000"/>
          </a:xfrm>
          <a:prstGeom prst="rect">
            <a:avLst/>
          </a:prstGeom>
        </p:spPr>
      </p:pic>
    </p:spTree>
    <p:extLst>
      <p:ext uri="{BB962C8B-B14F-4D97-AF65-F5344CB8AC3E}">
        <p14:creationId xmlns:p14="http://schemas.microsoft.com/office/powerpoint/2010/main" val="897738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Esquema Personalizado">
    <p:spTree>
      <p:nvGrpSpPr>
        <p:cNvPr id="1" name=""/>
        <p:cNvGrpSpPr/>
        <p:nvPr/>
      </p:nvGrpSpPr>
      <p:grpSpPr>
        <a:xfrm>
          <a:off x="0" y="0"/>
          <a:ext cx="0" cy="0"/>
          <a:chOff x="0" y="0"/>
          <a:chExt cx="0" cy="0"/>
        </a:xfrm>
      </p:grpSpPr>
      <p:pic>
        <p:nvPicPr>
          <p:cNvPr id="5" name="Picture 4" descr="A picture containing text, person, indoor, spectacles&#10;&#10;Description automatically generated">
            <a:extLst>
              <a:ext uri="{FF2B5EF4-FFF2-40B4-BE49-F238E27FC236}">
                <a16:creationId xmlns:a16="http://schemas.microsoft.com/office/drawing/2014/main" id="{72039B35-4338-4E4A-83E2-E68CD13068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 y="0"/>
            <a:ext cx="12189460" cy="6858000"/>
          </a:xfrm>
          <a:prstGeom prst="rect">
            <a:avLst/>
          </a:prstGeom>
        </p:spPr>
      </p:pic>
    </p:spTree>
    <p:extLst>
      <p:ext uri="{BB962C8B-B14F-4D97-AF65-F5344CB8AC3E}">
        <p14:creationId xmlns:p14="http://schemas.microsoft.com/office/powerpoint/2010/main" val="3829028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16350F-BCEC-A44D-BE11-5E8636505274}"/>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C30A1A6B-D493-FD4A-A0A6-6E40E2C2F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8C11B7BE-C7AB-034A-B85D-CB1F99180BEA}"/>
              </a:ext>
            </a:extLst>
          </p:cNvPr>
          <p:cNvSpPr>
            <a:spLocks noGrp="1"/>
          </p:cNvSpPr>
          <p:nvPr>
            <p:ph type="dt" sz="half" idx="10"/>
          </p:nvPr>
        </p:nvSpPr>
        <p:spPr/>
        <p:txBody>
          <a:bodyPr/>
          <a:lstStyle/>
          <a:p>
            <a:fld id="{B72F6D59-A2E5-4C48-A6F5-FC5BEC14EA90}" type="datetimeFigureOut">
              <a:rPr lang="pt-PT" smtClean="0"/>
              <a:t>13/04/2023</a:t>
            </a:fld>
            <a:endParaRPr lang="pt-PT"/>
          </a:p>
        </p:txBody>
      </p:sp>
      <p:sp>
        <p:nvSpPr>
          <p:cNvPr id="5" name="Marcador de Posição do Rodapé 4">
            <a:extLst>
              <a:ext uri="{FF2B5EF4-FFF2-40B4-BE49-F238E27FC236}">
                <a16:creationId xmlns:a16="http://schemas.microsoft.com/office/drawing/2014/main" id="{AA69F058-600D-1A43-8D09-001592D76D33}"/>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D62419E2-E8B8-064C-83D3-216ED3E8F7E2}"/>
              </a:ext>
            </a:extLst>
          </p:cNvPr>
          <p:cNvSpPr>
            <a:spLocks noGrp="1"/>
          </p:cNvSpPr>
          <p:nvPr>
            <p:ph type="sldNum" sz="quarter" idx="12"/>
          </p:nvPr>
        </p:nvSpPr>
        <p:spPr/>
        <p:txBody>
          <a:bodyPr/>
          <a:lstStyle/>
          <a:p>
            <a:fld id="{9F1449FE-E900-6F43-9C42-9E59EA44C053}" type="slidenum">
              <a:rPr lang="pt-PT" smtClean="0"/>
              <a:t>‹Nr.›</a:t>
            </a:fld>
            <a:endParaRPr lang="pt-PT"/>
          </a:p>
        </p:txBody>
      </p:sp>
    </p:spTree>
    <p:extLst>
      <p:ext uri="{BB962C8B-B14F-4D97-AF65-F5344CB8AC3E}">
        <p14:creationId xmlns:p14="http://schemas.microsoft.com/office/powerpoint/2010/main" val="25917535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4807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7D9E1A8D-8082-7146-8FCE-FBF35D5852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5597" y="0"/>
            <a:ext cx="7386403" cy="6858000"/>
          </a:xfrm>
          <a:prstGeom prst="rect">
            <a:avLst/>
          </a:prstGeom>
        </p:spPr>
      </p:pic>
      <p:pic>
        <p:nvPicPr>
          <p:cNvPr id="3" name="Imagem 2">
            <a:extLst>
              <a:ext uri="{FF2B5EF4-FFF2-40B4-BE49-F238E27FC236}">
                <a16:creationId xmlns:a16="http://schemas.microsoft.com/office/drawing/2014/main" id="{1C347F58-65FC-2249-A103-91A2B7359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22" y="981952"/>
            <a:ext cx="4270983" cy="4270983"/>
          </a:xfrm>
          <a:prstGeom prst="rect">
            <a:avLst/>
          </a:prstGeom>
        </p:spPr>
      </p:pic>
      <p:pic>
        <p:nvPicPr>
          <p:cNvPr id="5" name="Imagem 4">
            <a:extLst>
              <a:ext uri="{FF2B5EF4-FFF2-40B4-BE49-F238E27FC236}">
                <a16:creationId xmlns:a16="http://schemas.microsoft.com/office/drawing/2014/main" id="{4063927E-51DF-814A-8663-759A932F7D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863" y="5252935"/>
            <a:ext cx="3060700" cy="1422400"/>
          </a:xfrm>
          <a:prstGeom prst="rect">
            <a:avLst/>
          </a:prstGeom>
        </p:spPr>
      </p:pic>
    </p:spTree>
    <p:extLst>
      <p:ext uri="{BB962C8B-B14F-4D97-AF65-F5344CB8AC3E}">
        <p14:creationId xmlns:p14="http://schemas.microsoft.com/office/powerpoint/2010/main" val="2061355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2A1CF4B4-4829-F940-928B-DA573C0AD8E3}"/>
              </a:ext>
            </a:extLst>
          </p:cNvPr>
          <p:cNvSpPr/>
          <p:nvPr/>
        </p:nvSpPr>
        <p:spPr>
          <a:xfrm>
            <a:off x="460916" y="424856"/>
            <a:ext cx="8280747" cy="646331"/>
          </a:xfrm>
          <a:prstGeom prst="rect">
            <a:avLst/>
          </a:prstGeom>
        </p:spPr>
        <p:txBody>
          <a:bodyPr wrap="square">
            <a:spAutoFit/>
          </a:bodyPr>
          <a:lstStyle/>
          <a:p>
            <a:r>
              <a:rPr lang="de-AT" sz="3600" b="1" dirty="0"/>
              <a:t>Datenschutz / Sicheres Internet</a:t>
            </a:r>
            <a:r>
              <a:rPr lang="pt-PT" sz="3600" b="1" dirty="0"/>
              <a:t> </a:t>
            </a:r>
          </a:p>
        </p:txBody>
      </p:sp>
      <p:sp>
        <p:nvSpPr>
          <p:cNvPr id="7" name="Pentágono 6">
            <a:extLst>
              <a:ext uri="{FF2B5EF4-FFF2-40B4-BE49-F238E27FC236}">
                <a16:creationId xmlns:a16="http://schemas.microsoft.com/office/drawing/2014/main" id="{92D3CD8C-D59C-014B-829D-75FD58877FA8}"/>
              </a:ext>
            </a:extLst>
          </p:cNvPr>
          <p:cNvSpPr/>
          <p:nvPr/>
        </p:nvSpPr>
        <p:spPr>
          <a:xfrm>
            <a:off x="0" y="1393902"/>
            <a:ext cx="2263698" cy="301083"/>
          </a:xfrm>
          <a:prstGeom prst="homePlate">
            <a:avLst/>
          </a:prstGeom>
          <a:solidFill>
            <a:srgbClr val="FED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Título 1">
            <a:extLst>
              <a:ext uri="{FF2B5EF4-FFF2-40B4-BE49-F238E27FC236}">
                <a16:creationId xmlns:a16="http://schemas.microsoft.com/office/drawing/2014/main" id="{A34F744C-A977-844B-BA6C-A5C08D8C5FE6}"/>
              </a:ext>
            </a:extLst>
          </p:cNvPr>
          <p:cNvSpPr txBox="1">
            <a:spLocks/>
          </p:cNvSpPr>
          <p:nvPr/>
        </p:nvSpPr>
        <p:spPr>
          <a:xfrm>
            <a:off x="460916" y="1935406"/>
            <a:ext cx="2484620" cy="417195"/>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r>
              <a:rPr lang="pt-PT" sz="2400" b="1" dirty="0"/>
              <a:t>Methode 2:</a:t>
            </a:r>
          </a:p>
          <a:p>
            <a:endParaRPr lang="pt-PT" sz="2400" b="1" dirty="0"/>
          </a:p>
          <a:p>
            <a:r>
              <a:rPr lang="pt-PT" sz="2400" b="1" dirty="0"/>
              <a:t> Ziele:</a:t>
            </a:r>
          </a:p>
          <a:p>
            <a:endParaRPr lang="pt-PT" sz="2400" dirty="0">
              <a:solidFill>
                <a:schemeClr val="bg1">
                  <a:lumMod val="65000"/>
                </a:schemeClr>
              </a:solidFill>
            </a:endParaRPr>
          </a:p>
        </p:txBody>
      </p:sp>
      <p:sp>
        <p:nvSpPr>
          <p:cNvPr id="3" name="Retângulo 2">
            <a:extLst>
              <a:ext uri="{FF2B5EF4-FFF2-40B4-BE49-F238E27FC236}">
                <a16:creationId xmlns:a16="http://schemas.microsoft.com/office/drawing/2014/main" id="{1E4D1963-06EC-BB45-9FA9-2EA074796C3D}"/>
              </a:ext>
            </a:extLst>
          </p:cNvPr>
          <p:cNvSpPr/>
          <p:nvPr/>
        </p:nvSpPr>
        <p:spPr>
          <a:xfrm>
            <a:off x="597408" y="3164681"/>
            <a:ext cx="9781834" cy="3139321"/>
          </a:xfrm>
          <a:prstGeom prst="rect">
            <a:avLst/>
          </a:prstGeom>
        </p:spPr>
        <p:txBody>
          <a:bodyPr wrap="square">
            <a:spAutoFit/>
          </a:bodyPr>
          <a:lstStyle/>
          <a:p>
            <a:pPr marL="285750" indent="-285750">
              <a:buFont typeface="Arial" panose="020B0604020202020204" pitchFamily="34" charset="0"/>
              <a:buChar char="•"/>
            </a:pPr>
            <a:r>
              <a:rPr lang="de-AT" dirty="0">
                <a:latin typeface="Arial" panose="020B0604020202020204" pitchFamily="34" charset="0"/>
                <a:cs typeface="Arial" panose="020B0604020202020204" pitchFamily="34" charset="0"/>
              </a:rPr>
              <a:t>Fördern Sie kritisches Denken für eine vernünftige und selektive Nutzung von Online-Informationen;</a:t>
            </a:r>
          </a:p>
          <a:p>
            <a:pPr marL="285750" indent="-285750">
              <a:buFont typeface="Arial" panose="020B0604020202020204" pitchFamily="34" charset="0"/>
              <a:buChar char="•"/>
            </a:pPr>
            <a:r>
              <a:rPr lang="de-AT" dirty="0">
                <a:latin typeface="Arial" panose="020B0604020202020204" pitchFamily="34" charset="0"/>
                <a:cs typeface="Arial" panose="020B0604020202020204" pitchFamily="34" charset="0"/>
              </a:rPr>
              <a:t>Vermitteln Sie Tipps für ein vernünftiges Verhalten in der digitalen Welt;</a:t>
            </a:r>
          </a:p>
          <a:p>
            <a:pPr marL="285750" indent="-285750">
              <a:buFont typeface="Arial" panose="020B0604020202020204" pitchFamily="34" charset="0"/>
              <a:buChar char="•"/>
            </a:pPr>
            <a:r>
              <a:rPr lang="de-AT" dirty="0">
                <a:latin typeface="Arial" panose="020B0604020202020204" pitchFamily="34" charset="0"/>
                <a:cs typeface="Arial" panose="020B0604020202020204" pitchFamily="34" charset="0"/>
              </a:rPr>
              <a:t>Vermitteln Sie Sicherheits- und Datenschutzregeln für die Nutzung Sozialer Medien;</a:t>
            </a:r>
          </a:p>
          <a:p>
            <a:pPr marL="285750" indent="-285750">
              <a:buFont typeface="Arial" panose="020B0604020202020204" pitchFamily="34" charset="0"/>
              <a:buChar char="•"/>
            </a:pPr>
            <a:r>
              <a:rPr lang="de-AT" dirty="0">
                <a:latin typeface="Arial" panose="020B0604020202020204" pitchFamily="34" charset="0"/>
                <a:cs typeface="Arial" panose="020B0604020202020204" pitchFamily="34" charset="0"/>
              </a:rPr>
              <a:t>Geben Sie Tipps über die Einhaltung von Sicherheitsrichtlinien und -empfehlungen für die Nutzung digitaler Plattformen;</a:t>
            </a:r>
          </a:p>
          <a:p>
            <a:pPr marL="285750" indent="-285750">
              <a:buFont typeface="Arial" panose="020B0604020202020204" pitchFamily="34" charset="0"/>
              <a:buChar char="•"/>
            </a:pPr>
            <a:r>
              <a:rPr lang="de-AT" dirty="0">
                <a:latin typeface="Arial" panose="020B0604020202020204" pitchFamily="34" charset="0"/>
                <a:cs typeface="Arial" panose="020B0604020202020204" pitchFamily="34" charset="0"/>
              </a:rPr>
              <a:t>Fördern Sie die digitale Bürgerschaft; </a:t>
            </a:r>
          </a:p>
          <a:p>
            <a:pPr marL="285750" indent="-285750">
              <a:buFont typeface="Arial" panose="020B0604020202020204" pitchFamily="34" charset="0"/>
              <a:buChar char="•"/>
            </a:pPr>
            <a:r>
              <a:rPr lang="de-AT" dirty="0">
                <a:latin typeface="Arial" panose="020B0604020202020204" pitchFamily="34" charset="0"/>
                <a:cs typeface="Arial" panose="020B0604020202020204" pitchFamily="34" charset="0"/>
              </a:rPr>
              <a:t>Stellen Sie Informationen zum Schutz von Kindern und Jugendlichen bereit;</a:t>
            </a:r>
          </a:p>
          <a:p>
            <a:pPr marL="285750" indent="-285750">
              <a:buFont typeface="Arial" panose="020B0604020202020204" pitchFamily="34" charset="0"/>
              <a:buChar char="•"/>
            </a:pPr>
            <a:r>
              <a:rPr lang="de-AT" dirty="0">
                <a:latin typeface="Arial" panose="020B0604020202020204" pitchFamily="34" charset="0"/>
                <a:cs typeface="Arial" panose="020B0604020202020204" pitchFamily="34" charset="0"/>
              </a:rPr>
              <a:t>Sensibilisieren und fördern Sie Programme und Maßnahme zur Erhöhung der digitalen Bürgerschaft;</a:t>
            </a:r>
          </a:p>
          <a:p>
            <a:pPr marL="285750" indent="-285750">
              <a:buFont typeface="Arial" panose="020B0604020202020204" pitchFamily="34" charset="0"/>
              <a:buChar char="•"/>
            </a:pPr>
            <a:r>
              <a:rPr lang="de-AT" dirty="0">
                <a:latin typeface="Arial" panose="020B0604020202020204" pitchFamily="34" charset="0"/>
                <a:cs typeface="Arial" panose="020B0604020202020204" pitchFamily="34" charset="0"/>
              </a:rPr>
              <a:t>Machen Sie auf Online-Risiken und gefährlichen Verhaltensweisen im </a:t>
            </a:r>
            <a:r>
              <a:rPr lang="de-AT">
                <a:latin typeface="Arial" panose="020B0604020202020204" pitchFamily="34" charset="0"/>
                <a:cs typeface="Arial" panose="020B0604020202020204" pitchFamily="34" charset="0"/>
              </a:rPr>
              <a:t>Netz aufmerksam;</a:t>
            </a:r>
            <a:endParaRPr lang="pt-PT" dirty="0"/>
          </a:p>
        </p:txBody>
      </p:sp>
      <p:pic>
        <p:nvPicPr>
          <p:cNvPr id="8" name="Imagem 7">
            <a:extLst>
              <a:ext uri="{FF2B5EF4-FFF2-40B4-BE49-F238E27FC236}">
                <a16:creationId xmlns:a16="http://schemas.microsoft.com/office/drawing/2014/main" id="{A87B3EB0-14EB-814E-8712-9B50B0CDC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7024" y="74709"/>
            <a:ext cx="2277892" cy="2277892"/>
          </a:xfrm>
          <a:prstGeom prst="rect">
            <a:avLst/>
          </a:prstGeom>
        </p:spPr>
      </p:pic>
    </p:spTree>
    <p:extLst>
      <p:ext uri="{BB962C8B-B14F-4D97-AF65-F5344CB8AC3E}">
        <p14:creationId xmlns:p14="http://schemas.microsoft.com/office/powerpoint/2010/main" val="3837203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2A1CF4B4-4829-F940-928B-DA573C0AD8E3}"/>
              </a:ext>
            </a:extLst>
          </p:cNvPr>
          <p:cNvSpPr/>
          <p:nvPr/>
        </p:nvSpPr>
        <p:spPr>
          <a:xfrm>
            <a:off x="460916" y="424856"/>
            <a:ext cx="8280747" cy="646331"/>
          </a:xfrm>
          <a:prstGeom prst="rect">
            <a:avLst/>
          </a:prstGeom>
        </p:spPr>
        <p:txBody>
          <a:bodyPr wrap="square">
            <a:spAutoFit/>
          </a:bodyPr>
          <a:lstStyle/>
          <a:p>
            <a:r>
              <a:rPr lang="de-AT" sz="3600" b="1" dirty="0"/>
              <a:t>Datenschutz / Sicheres Internet</a:t>
            </a:r>
            <a:r>
              <a:rPr lang="pt-PT" sz="3600" b="1" dirty="0"/>
              <a:t> </a:t>
            </a:r>
          </a:p>
        </p:txBody>
      </p:sp>
      <p:sp>
        <p:nvSpPr>
          <p:cNvPr id="7" name="Pentágono 6">
            <a:extLst>
              <a:ext uri="{FF2B5EF4-FFF2-40B4-BE49-F238E27FC236}">
                <a16:creationId xmlns:a16="http://schemas.microsoft.com/office/drawing/2014/main" id="{92D3CD8C-D59C-014B-829D-75FD58877FA8}"/>
              </a:ext>
            </a:extLst>
          </p:cNvPr>
          <p:cNvSpPr/>
          <p:nvPr/>
        </p:nvSpPr>
        <p:spPr>
          <a:xfrm>
            <a:off x="0" y="1393902"/>
            <a:ext cx="2263698" cy="301083"/>
          </a:xfrm>
          <a:prstGeom prst="homePlate">
            <a:avLst/>
          </a:prstGeom>
          <a:solidFill>
            <a:srgbClr val="FED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Título 1">
            <a:extLst>
              <a:ext uri="{FF2B5EF4-FFF2-40B4-BE49-F238E27FC236}">
                <a16:creationId xmlns:a16="http://schemas.microsoft.com/office/drawing/2014/main" id="{A34F744C-A977-844B-BA6C-A5C08D8C5FE6}"/>
              </a:ext>
            </a:extLst>
          </p:cNvPr>
          <p:cNvSpPr txBox="1">
            <a:spLocks/>
          </p:cNvSpPr>
          <p:nvPr/>
        </p:nvSpPr>
        <p:spPr>
          <a:xfrm>
            <a:off x="460916" y="1935406"/>
            <a:ext cx="2484620" cy="417195"/>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r>
              <a:rPr lang="pt-PT" sz="2400" b="1" dirty="0"/>
              <a:t>Methode 2:</a:t>
            </a:r>
          </a:p>
          <a:p>
            <a:endParaRPr lang="pt-PT" sz="2400" b="1" dirty="0"/>
          </a:p>
          <a:p>
            <a:r>
              <a:rPr lang="pt-PT" sz="2400" b="1" dirty="0"/>
              <a:t> Inhalt:</a:t>
            </a:r>
          </a:p>
          <a:p>
            <a:endParaRPr lang="pt-PT" sz="2400" dirty="0">
              <a:solidFill>
                <a:schemeClr val="bg1">
                  <a:lumMod val="65000"/>
                </a:schemeClr>
              </a:solidFill>
            </a:endParaRPr>
          </a:p>
        </p:txBody>
      </p:sp>
      <p:sp>
        <p:nvSpPr>
          <p:cNvPr id="3" name="Retângulo 2">
            <a:extLst>
              <a:ext uri="{FF2B5EF4-FFF2-40B4-BE49-F238E27FC236}">
                <a16:creationId xmlns:a16="http://schemas.microsoft.com/office/drawing/2014/main" id="{1E4D1963-06EC-BB45-9FA9-2EA074796C3D}"/>
              </a:ext>
            </a:extLst>
          </p:cNvPr>
          <p:cNvSpPr/>
          <p:nvPr/>
        </p:nvSpPr>
        <p:spPr>
          <a:xfrm>
            <a:off x="597408" y="3164681"/>
            <a:ext cx="9119616" cy="3693319"/>
          </a:xfrm>
          <a:prstGeom prst="rect">
            <a:avLst/>
          </a:prstGeom>
        </p:spPr>
        <p:txBody>
          <a:bodyPr wrap="square">
            <a:spAutoFit/>
          </a:bodyPr>
          <a:lstStyle/>
          <a:p>
            <a:pPr marL="285750" indent="-285750">
              <a:buFont typeface="Arial" panose="020B0604020202020204" pitchFamily="34" charset="0"/>
              <a:buChar char="•"/>
            </a:pPr>
            <a:r>
              <a:rPr lang="pt-PT" b="1" dirty="0"/>
              <a:t>Digitale Lehrplattformen:</a:t>
            </a:r>
          </a:p>
          <a:p>
            <a:r>
              <a:rPr lang="pt-PT" b="1" dirty="0"/>
              <a:t>	</a:t>
            </a:r>
            <a:r>
              <a:rPr lang="pt-PT" dirty="0"/>
              <a:t>- Verhaltensregeln</a:t>
            </a:r>
          </a:p>
          <a:p>
            <a:r>
              <a:rPr lang="pt-PT" dirty="0"/>
              <a:t>	- Sicherheitsempfehlungen</a:t>
            </a:r>
          </a:p>
          <a:p>
            <a:r>
              <a:rPr lang="pt-PT" dirty="0"/>
              <a:t>	</a:t>
            </a:r>
          </a:p>
          <a:p>
            <a:pPr marL="285750" indent="-285750">
              <a:buFont typeface="Arial" panose="020B0604020202020204" pitchFamily="34" charset="0"/>
              <a:buChar char="•"/>
            </a:pPr>
            <a:r>
              <a:rPr lang="pt-PT" b="1" dirty="0"/>
              <a:t>Leben im Netz</a:t>
            </a:r>
          </a:p>
          <a:p>
            <a:r>
              <a:rPr lang="pt-PT" dirty="0"/>
              <a:t>	- Soziale Netzwerke</a:t>
            </a:r>
          </a:p>
          <a:p>
            <a:r>
              <a:rPr lang="pt-PT" dirty="0"/>
              <a:t>	- Online Risiken und gefährliches Verhalten </a:t>
            </a:r>
          </a:p>
          <a:p>
            <a:r>
              <a:rPr lang="pt-PT" dirty="0"/>
              <a:t>	- Cyberkriminalität</a:t>
            </a:r>
          </a:p>
          <a:p>
            <a:r>
              <a:rPr lang="pt-PT" dirty="0"/>
              <a:t>	- Kindersicherung</a:t>
            </a:r>
          </a:p>
          <a:p>
            <a:r>
              <a:rPr lang="pt-PT" dirty="0"/>
              <a:t> </a:t>
            </a:r>
          </a:p>
          <a:p>
            <a:endParaRPr lang="pt-PT" dirty="0"/>
          </a:p>
          <a:p>
            <a:endParaRPr lang="pt-PT" dirty="0"/>
          </a:p>
          <a:p>
            <a:endParaRPr lang="pt-PT" dirty="0"/>
          </a:p>
        </p:txBody>
      </p:sp>
      <p:pic>
        <p:nvPicPr>
          <p:cNvPr id="8" name="Imagem 7">
            <a:extLst>
              <a:ext uri="{FF2B5EF4-FFF2-40B4-BE49-F238E27FC236}">
                <a16:creationId xmlns:a16="http://schemas.microsoft.com/office/drawing/2014/main" id="{A63773CE-4E50-5240-8C7B-C94979753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7024" y="74709"/>
            <a:ext cx="2277892" cy="2277892"/>
          </a:xfrm>
          <a:prstGeom prst="rect">
            <a:avLst/>
          </a:prstGeom>
        </p:spPr>
      </p:pic>
    </p:spTree>
    <p:extLst>
      <p:ext uri="{BB962C8B-B14F-4D97-AF65-F5344CB8AC3E}">
        <p14:creationId xmlns:p14="http://schemas.microsoft.com/office/powerpoint/2010/main" val="2688507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CE1C1EFF-C500-C18B-D840-D56F6CC4916E}"/>
              </a:ext>
            </a:extLst>
          </p:cNvPr>
          <p:cNvSpPr txBox="1">
            <a:spLocks/>
          </p:cNvSpPr>
          <p:nvPr/>
        </p:nvSpPr>
        <p:spPr>
          <a:xfrm>
            <a:off x="932714" y="1489677"/>
            <a:ext cx="10326572" cy="1558323"/>
          </a:xfrm>
          <a:prstGeom prst="rect">
            <a:avLst/>
          </a:prstGeom>
        </p:spPr>
        <p:txBody>
          <a:bodyPr/>
          <a:lstStyle>
            <a:lvl1pPr algn="l" defTabSz="914400" rtl="0" eaLnBrk="1" latinLnBrk="0" hangingPunct="1">
              <a:lnSpc>
                <a:spcPct val="90000"/>
              </a:lnSpc>
              <a:spcBef>
                <a:spcPct val="0"/>
              </a:spcBef>
              <a:buNone/>
              <a:defRPr sz="5400" b="1" kern="1200">
                <a:solidFill>
                  <a:srgbClr val="FED201"/>
                </a:solidFill>
                <a:latin typeface="Arial" panose="020B0604020202020204" pitchFamily="34" charset="0"/>
                <a:ea typeface="+mj-ea"/>
                <a:cs typeface="Arial" panose="020B0604020202020204" pitchFamily="34" charset="0"/>
              </a:defRPr>
            </a:lvl1pPr>
          </a:lstStyle>
          <a:p>
            <a:pPr algn="ctr"/>
            <a:r>
              <a:rPr lang="de-AT" sz="2000" b="0" i="0" dirty="0">
                <a:solidFill>
                  <a:schemeClr val="bg1"/>
                </a:solidFill>
                <a:effectLst/>
                <a:latin typeface="arial" panose="020B0604020202020204" pitchFamily="34" charset="0"/>
              </a:rPr>
              <a:t>Von 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a:t>
            </a:r>
            <a:endParaRPr lang="pt-PT" sz="2000" dirty="0">
              <a:solidFill>
                <a:schemeClr val="bg1"/>
              </a:solidFill>
            </a:endParaRPr>
          </a:p>
        </p:txBody>
      </p:sp>
      <p:pic>
        <p:nvPicPr>
          <p:cNvPr id="5" name="Grafik 4">
            <a:extLst>
              <a:ext uri="{FF2B5EF4-FFF2-40B4-BE49-F238E27FC236}">
                <a16:creationId xmlns:a16="http://schemas.microsoft.com/office/drawing/2014/main" id="{586BD79C-3CDD-A157-AD1F-2302220A0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00178"/>
            <a:ext cx="12192000" cy="2557822"/>
          </a:xfrm>
          <a:prstGeom prst="rect">
            <a:avLst/>
          </a:prstGeom>
        </p:spPr>
      </p:pic>
    </p:spTree>
    <p:extLst>
      <p:ext uri="{BB962C8B-B14F-4D97-AF65-F5344CB8AC3E}">
        <p14:creationId xmlns:p14="http://schemas.microsoft.com/office/powerpoint/2010/main" val="3474069091"/>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55D2836E32A2045AA1DF5E1CF9BE319" ma:contentTypeVersion="11" ma:contentTypeDescription="Create a new document." ma:contentTypeScope="" ma:versionID="20f49ab9b65d6135f0394e9c71e51995">
  <xsd:schema xmlns:xsd="http://www.w3.org/2001/XMLSchema" xmlns:xs="http://www.w3.org/2001/XMLSchema" xmlns:p="http://schemas.microsoft.com/office/2006/metadata/properties" xmlns:ns2="668069c2-4658-4310-bc0a-9384ea5f16aa" targetNamespace="http://schemas.microsoft.com/office/2006/metadata/properties" ma:root="true" ma:fieldsID="4cdb8fef4f211aac3b6d2b0e3477df50" ns2:_="">
    <xsd:import namespace="668069c2-4658-4310-bc0a-9384ea5f16a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8069c2-4658-4310-bc0a-9384ea5f16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6789E1-E4ED-4C2F-B6E5-06EE9F1CBD7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234DF91-FA46-4FA8-98D5-AFF79C289DCE}">
  <ds:schemaRefs>
    <ds:schemaRef ds:uri="668069c2-4658-4310-bc0a-9384ea5f16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D42E390-F7BD-4029-92AB-AB710C1E97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200</Words>
  <Application>Microsoft Office PowerPoint</Application>
  <PresentationFormat>Breitbild</PresentationFormat>
  <Paragraphs>28</Paragraphs>
  <Slides>4</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4</vt:i4>
      </vt:variant>
    </vt:vector>
  </HeadingPairs>
  <TitlesOfParts>
    <vt:vector size="9" baseType="lpstr">
      <vt:lpstr>Arial</vt:lpstr>
      <vt:lpstr>Arial</vt:lpstr>
      <vt:lpstr>Calibri</vt:lpstr>
      <vt:lpstr>Calibri Light</vt:lpstr>
      <vt:lpstr>Tema do Office</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CAROLINA CODER MEIRA</dc:creator>
  <cp:lastModifiedBy>Petra Hauser</cp:lastModifiedBy>
  <cp:revision>13</cp:revision>
  <dcterms:created xsi:type="dcterms:W3CDTF">2021-09-08T13:19:00Z</dcterms:created>
  <dcterms:modified xsi:type="dcterms:W3CDTF">2023-04-13T14:46:24Z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811530c-902c-4b75-8616-d6c82cd1332a_Enabled">
    <vt:lpwstr>true</vt:lpwstr>
  </property>
  <property fmtid="{D5CDD505-2E9C-101B-9397-08002B2CF9AE}" pid="3" name="MSIP_Label_9811530c-902c-4b75-8616-d6c82cd1332a_SetDate">
    <vt:lpwstr>2021-09-08T14:12:37Z</vt:lpwstr>
  </property>
  <property fmtid="{D5CDD505-2E9C-101B-9397-08002B2CF9AE}" pid="4" name="MSIP_Label_9811530c-902c-4b75-8616-d6c82cd1332a_Method">
    <vt:lpwstr>Standard</vt:lpwstr>
  </property>
  <property fmtid="{D5CDD505-2E9C-101B-9397-08002B2CF9AE}" pid="5" name="MSIP_Label_9811530c-902c-4b75-8616-d6c82cd1332a_Name">
    <vt:lpwstr>9811530c-902c-4b75-8616-d6c82cd1332a</vt:lpwstr>
  </property>
  <property fmtid="{D5CDD505-2E9C-101B-9397-08002B2CF9AE}" pid="6" name="MSIP_Label_9811530c-902c-4b75-8616-d6c82cd1332a_SiteId">
    <vt:lpwstr>bf86fbdb-f8c2-440e-923c-05a60dc2bc9b</vt:lpwstr>
  </property>
  <property fmtid="{D5CDD505-2E9C-101B-9397-08002B2CF9AE}" pid="7" name="MSIP_Label_9811530c-902c-4b75-8616-d6c82cd1332a_ActionId">
    <vt:lpwstr>e9f71ad1-d2e1-40e2-8751-ebe6e0fdbbc0</vt:lpwstr>
  </property>
  <property fmtid="{D5CDD505-2E9C-101B-9397-08002B2CF9AE}" pid="8" name="MSIP_Label_9811530c-902c-4b75-8616-d6c82cd1332a_ContentBits">
    <vt:lpwstr>0</vt:lpwstr>
  </property>
  <property fmtid="{D5CDD505-2E9C-101B-9397-08002B2CF9AE}" pid="9" name="ContentTypeId">
    <vt:lpwstr>0x010100B55D2836E32A2045AA1DF5E1CF9BE319</vt:lpwstr>
  </property>
</Properties>
</file>