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wJI3MSWlNcu1M/G3nY/jTjyEo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pic>
        <p:nvPicPr>
          <p:cNvPr id="3" name="Grafik 2">
            <a:extLst>
              <a:ext uri="{FF2B5EF4-FFF2-40B4-BE49-F238E27FC236}">
                <a16:creationId xmlns:a16="http://schemas.microsoft.com/office/drawing/2014/main" id="{37241924-D451-1C7F-F9AF-18829BEE2099}"/>
              </a:ext>
            </a:extLst>
          </p:cNvPr>
          <p:cNvPicPr>
            <a:picLocks noChangeAspect="1"/>
          </p:cNvPicPr>
          <p:nvPr/>
        </p:nvPicPr>
        <p:blipFill>
          <a:blip r:embed="rId5"/>
          <a:stretch>
            <a:fillRect/>
          </a:stretch>
        </p:blipFill>
        <p:spPr>
          <a:xfrm>
            <a:off x="4257217" y="749659"/>
            <a:ext cx="7691461" cy="51263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460916" y="424856"/>
            <a:ext cx="8280747" cy="80633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dirty="0">
                <a:solidFill>
                  <a:schemeClr val="dk1"/>
                </a:solidFill>
                <a:latin typeface="Calibri"/>
                <a:ea typeface="Calibri"/>
                <a:cs typeface="Calibri"/>
                <a:sym typeface="Calibri"/>
              </a:rPr>
              <a:t>Fallstudien/</a:t>
            </a:r>
            <a:r>
              <a:rPr lang="pt-PT" sz="3600" b="1">
                <a:solidFill>
                  <a:schemeClr val="dk1"/>
                </a:solidFill>
                <a:latin typeface="Calibri"/>
                <a:ea typeface="Calibri"/>
                <a:cs typeface="Calibri"/>
                <a:sym typeface="Calibri"/>
              </a:rPr>
              <a:t>Kritisches Denken</a:t>
            </a:r>
            <a:endParaRPr sz="3600" b="1" i="0" u="none" strike="noStrike" cap="none" dirty="0">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txBox="1"/>
          <p:nvPr/>
        </p:nvSpPr>
        <p:spPr>
          <a:xfrm>
            <a:off x="460916" y="1935406"/>
            <a:ext cx="2484620" cy="417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i="0" u="none" strike="noStrike" cap="none" dirty="0">
                <a:solidFill>
                  <a:schemeClr val="dk1"/>
                </a:solidFill>
                <a:latin typeface="Arial"/>
                <a:ea typeface="Arial"/>
                <a:cs typeface="Arial"/>
                <a:sym typeface="Arial"/>
              </a:rPr>
              <a:t>Zweite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r>
              <a:rPr lang="pt-PT" sz="2400" b="1" i="0" u="none" strike="noStrike" cap="none" dirty="0">
                <a:solidFill>
                  <a:schemeClr val="dk1"/>
                </a:solidFill>
                <a:latin typeface="Arial"/>
                <a:ea typeface="Arial"/>
                <a:cs typeface="Arial"/>
                <a:sym typeface="Arial"/>
              </a:rPr>
              <a:t> Inhalt: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0" name="Google Shape;70;p2"/>
          <p:cNvSpPr/>
          <p:nvPr/>
        </p:nvSpPr>
        <p:spPr>
          <a:xfrm>
            <a:off x="1906678" y="2399201"/>
            <a:ext cx="9119700" cy="4108777"/>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457200" marR="0" lvl="0" indent="-387350" algn="l" rtl="0">
              <a:lnSpc>
                <a:spcPct val="150000"/>
              </a:lnSpc>
              <a:spcBef>
                <a:spcPts val="0"/>
              </a:spcBef>
              <a:spcAft>
                <a:spcPts val="0"/>
              </a:spcAft>
              <a:buClr>
                <a:schemeClr val="dk1"/>
              </a:buClr>
              <a:buSzPts val="2500"/>
              <a:buFont typeface="Calibri"/>
              <a:buChar char="●"/>
            </a:pPr>
            <a:r>
              <a:rPr lang="de-AT" sz="2500" dirty="0">
                <a:solidFill>
                  <a:schemeClr val="dk1"/>
                </a:solidFill>
                <a:latin typeface="Calibri"/>
                <a:ea typeface="Calibri"/>
                <a:cs typeface="Calibri"/>
                <a:sym typeface="Calibri"/>
              </a:rPr>
              <a:t>Festlegung einer Fallstudie</a:t>
            </a:r>
          </a:p>
          <a:p>
            <a:pPr marL="457200" marR="0" lvl="0" indent="-387350" algn="l" rtl="0">
              <a:lnSpc>
                <a:spcPct val="150000"/>
              </a:lnSpc>
              <a:spcBef>
                <a:spcPts val="0"/>
              </a:spcBef>
              <a:spcAft>
                <a:spcPts val="0"/>
              </a:spcAft>
              <a:buClr>
                <a:schemeClr val="dk1"/>
              </a:buClr>
              <a:buSzPts val="2500"/>
              <a:buFont typeface="Calibri"/>
              <a:buChar char="●"/>
            </a:pPr>
            <a:r>
              <a:rPr lang="de-AT" sz="2500" dirty="0">
                <a:solidFill>
                  <a:schemeClr val="dk1"/>
                </a:solidFill>
                <a:latin typeface="Calibri"/>
                <a:ea typeface="Calibri"/>
                <a:cs typeface="Calibri"/>
                <a:sym typeface="Calibri"/>
              </a:rPr>
              <a:t>Aufteilung in Gruppen </a:t>
            </a:r>
          </a:p>
          <a:p>
            <a:pPr marL="457200" marR="0" lvl="0" indent="-387350" algn="l" rtl="0">
              <a:lnSpc>
                <a:spcPct val="150000"/>
              </a:lnSpc>
              <a:spcBef>
                <a:spcPts val="0"/>
              </a:spcBef>
              <a:spcAft>
                <a:spcPts val="0"/>
              </a:spcAft>
              <a:buClr>
                <a:schemeClr val="dk1"/>
              </a:buClr>
              <a:buSzPts val="2500"/>
              <a:buFont typeface="Calibri"/>
              <a:buChar char="●"/>
            </a:pPr>
            <a:r>
              <a:rPr lang="de-AT" sz="2500" dirty="0">
                <a:solidFill>
                  <a:schemeClr val="dk1"/>
                </a:solidFill>
                <a:latin typeface="Calibri"/>
                <a:ea typeface="Calibri"/>
                <a:cs typeface="Calibri"/>
                <a:sym typeface="Calibri"/>
              </a:rPr>
              <a:t>Präsentieren der Fälle</a:t>
            </a:r>
          </a:p>
          <a:p>
            <a:pPr marL="457200" marR="0" lvl="0" indent="-387350" algn="l" rtl="0">
              <a:lnSpc>
                <a:spcPct val="150000"/>
              </a:lnSpc>
              <a:spcBef>
                <a:spcPts val="0"/>
              </a:spcBef>
              <a:spcAft>
                <a:spcPts val="0"/>
              </a:spcAft>
              <a:buClr>
                <a:schemeClr val="dk1"/>
              </a:buClr>
              <a:buSzPts val="2500"/>
              <a:buFont typeface="Calibri"/>
              <a:buChar char="●"/>
            </a:pPr>
            <a:r>
              <a:rPr lang="de-AT" sz="2500" dirty="0">
                <a:solidFill>
                  <a:schemeClr val="dk1"/>
                </a:solidFill>
                <a:latin typeface="Calibri"/>
                <a:ea typeface="Calibri"/>
                <a:cs typeface="Calibri"/>
                <a:sym typeface="Calibri"/>
              </a:rPr>
              <a:t>Die SchülerInnen lesen und analysieren die Fälle</a:t>
            </a:r>
          </a:p>
          <a:p>
            <a:pPr marL="457200" marR="0" lvl="0" indent="-387350" algn="l" rtl="0">
              <a:lnSpc>
                <a:spcPct val="150000"/>
              </a:lnSpc>
              <a:spcBef>
                <a:spcPts val="0"/>
              </a:spcBef>
              <a:spcAft>
                <a:spcPts val="0"/>
              </a:spcAft>
              <a:buClr>
                <a:schemeClr val="dk1"/>
              </a:buClr>
              <a:buSzPts val="2500"/>
              <a:buFont typeface="Calibri"/>
              <a:buChar char="●"/>
            </a:pPr>
            <a:r>
              <a:rPr lang="de-AT" sz="2500" dirty="0">
                <a:solidFill>
                  <a:schemeClr val="dk1"/>
                </a:solidFill>
                <a:latin typeface="Calibri"/>
                <a:ea typeface="Calibri"/>
                <a:cs typeface="Calibri"/>
                <a:sym typeface="Calibri"/>
              </a:rPr>
              <a:t>Die SchülerInnen präsentieren und argumentieren zu ihrem Fall</a:t>
            </a:r>
          </a:p>
          <a:p>
            <a:pPr marL="457200" marR="0" lvl="0" indent="-387350" algn="l" rtl="0">
              <a:lnSpc>
                <a:spcPct val="150000"/>
              </a:lnSpc>
              <a:spcBef>
                <a:spcPts val="0"/>
              </a:spcBef>
              <a:spcAft>
                <a:spcPts val="0"/>
              </a:spcAft>
              <a:buClr>
                <a:schemeClr val="dk1"/>
              </a:buClr>
              <a:buSzPts val="2500"/>
              <a:buFont typeface="Calibri"/>
              <a:buChar char="●"/>
            </a:pPr>
            <a:r>
              <a:rPr lang="de-AT" sz="2500">
                <a:solidFill>
                  <a:schemeClr val="dk1"/>
                </a:solidFill>
                <a:latin typeface="Calibri"/>
                <a:ea typeface="Calibri"/>
                <a:cs typeface="Calibri"/>
                <a:sym typeface="Calibri"/>
              </a:rPr>
              <a:t>Die SchülerInnen </a:t>
            </a:r>
            <a:r>
              <a:rPr lang="de-AT" sz="2500" dirty="0">
                <a:solidFill>
                  <a:schemeClr val="dk1"/>
                </a:solidFill>
                <a:latin typeface="Calibri"/>
                <a:ea typeface="Calibri"/>
                <a:cs typeface="Calibri"/>
                <a:sym typeface="Calibri"/>
              </a:rPr>
              <a:t>bewerten ihre Ergebnisse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77" name="Google Shape;77;p3"/>
          <p:cNvSpPr txBox="1"/>
          <p:nvPr/>
        </p:nvSpPr>
        <p:spPr>
          <a:xfrm>
            <a:off x="1149913" y="1157820"/>
            <a:ext cx="10576865" cy="12324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CC62FCF1-4170-51B3-3B69-6039D0085594}"/>
              </a:ext>
            </a:extLst>
          </p:cNvPr>
          <p:cNvPicPr>
            <a:picLocks noChangeAspect="1"/>
          </p:cNvPicPr>
          <p:nvPr/>
        </p:nvPicPr>
        <p:blipFill>
          <a:blip r:embed="rId4"/>
          <a:stretch>
            <a:fillRect/>
          </a:stretch>
        </p:blipFill>
        <p:spPr>
          <a:xfrm>
            <a:off x="0" y="5654765"/>
            <a:ext cx="5502442" cy="115438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Words>
  <Application>Microsoft Office PowerPoint</Application>
  <PresentationFormat>Breitbild</PresentationFormat>
  <Paragraphs>11</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Simple Light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4</cp:revision>
  <dcterms:created xsi:type="dcterms:W3CDTF">2021-09-08T13:19:00Z</dcterms:created>
  <dcterms:modified xsi:type="dcterms:W3CDTF">2023-04-13T13:41:21Z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