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Source Sans Pr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gr2ODKd9k+dSiMp0YKWyV6c7eG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SourceSansPro-boldItalic.fntdata"/><Relationship Id="rId10" Type="http://schemas.openxmlformats.org/officeDocument/2006/relationships/font" Target="fonts/SourceSansPro-italic.fntdata"/><Relationship Id="rId12" Type="http://customschemas.google.com/relationships/presentationmetadata" Target="metadata"/><Relationship Id="rId9" Type="http://schemas.openxmlformats.org/officeDocument/2006/relationships/font" Target="fonts/SourceSansPr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SourceSansPr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 name="Google Shape;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 name="Google Shape;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o de Título" type="title">
  <p:cSld name="TITLE">
    <p:spTree>
      <p:nvGrpSpPr>
        <p:cNvPr id="10" name="Shape 10"/>
        <p:cNvGrpSpPr/>
        <p:nvPr/>
      </p:nvGrpSpPr>
      <p:grpSpPr>
        <a:xfrm>
          <a:off x="0" y="0"/>
          <a:ext cx="0" cy="0"/>
          <a:chOff x="0" y="0"/>
          <a:chExt cx="0" cy="0"/>
        </a:xfrm>
      </p:grpSpPr>
      <p:sp>
        <p:nvSpPr>
          <p:cNvPr id="11" name="Google Shape;11;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3" name="Google Shape;13;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squema Personalizado">
  <p:cSld name="1_Esquema Personalizado">
    <p:spTree>
      <p:nvGrpSpPr>
        <p:cNvPr id="16" name="Shape 16"/>
        <p:cNvGrpSpPr/>
        <p:nvPr/>
      </p:nvGrpSpPr>
      <p:grpSpPr>
        <a:xfrm>
          <a:off x="0" y="0"/>
          <a:ext cx="0" cy="0"/>
          <a:chOff x="0" y="0"/>
          <a:chExt cx="0" cy="0"/>
        </a:xfrm>
      </p:grpSpPr>
      <p:pic>
        <p:nvPicPr>
          <p:cNvPr descr="Uma imagem com pessoa, mulher, interior&#10;&#10;Descrição gerada automaticamente" id="17" name="Google Shape;17;p6"/>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p:cSld name="Diapositivo de Título">
    <p:spTree>
      <p:nvGrpSpPr>
        <p:cNvPr id="18" name="Shape 18"/>
        <p:cNvGrpSpPr/>
        <p:nvPr/>
      </p:nvGrpSpPr>
      <p:grpSpPr>
        <a:xfrm>
          <a:off x="0" y="0"/>
          <a:ext cx="0" cy="0"/>
          <a:chOff x="0" y="0"/>
          <a:chExt cx="0" cy="0"/>
        </a:xfrm>
      </p:grpSpPr>
      <p:pic>
        <p:nvPicPr>
          <p:cNvPr descr="Uma imagem com texto&#10;&#10;Descrição gerada automaticamente" id="19" name="Google Shape;19;p7"/>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quema Personalizado">
  <p:cSld name="Esquema Personalizado">
    <p:spTree>
      <p:nvGrpSpPr>
        <p:cNvPr id="20" name="Shape 20"/>
        <p:cNvGrpSpPr/>
        <p:nvPr/>
      </p:nvGrpSpPr>
      <p:grpSpPr>
        <a:xfrm>
          <a:off x="0" y="0"/>
          <a:ext cx="0" cy="0"/>
          <a:chOff x="0" y="0"/>
          <a:chExt cx="0" cy="0"/>
        </a:xfrm>
      </p:grpSpPr>
      <p:pic>
        <p:nvPicPr>
          <p:cNvPr descr="Uma imagem com texto&#10;&#10;Descrição gerada automaticamente" id="21" name="Google Shape;21;p8"/>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squema Personalizado">
  <p:cSld name="2_Esquema Personalizado">
    <p:spTree>
      <p:nvGrpSpPr>
        <p:cNvPr id="22" name="Shape 22"/>
        <p:cNvGrpSpPr/>
        <p:nvPr/>
      </p:nvGrpSpPr>
      <p:grpSpPr>
        <a:xfrm>
          <a:off x="0" y="0"/>
          <a:ext cx="0" cy="0"/>
          <a:chOff x="0" y="0"/>
          <a:chExt cx="0" cy="0"/>
        </a:xfrm>
      </p:grpSpPr>
      <p:pic>
        <p:nvPicPr>
          <p:cNvPr descr="A picture containing text, person, indoor, spectacles&#10;&#10;Description automatically generated" id="23" name="Google Shape;23;p9"/>
          <p:cNvPicPr preferRelativeResize="0"/>
          <p:nvPr/>
        </p:nvPicPr>
        <p:blipFill rotWithShape="1">
          <a:blip r:embed="rId2">
            <a:alphaModFix/>
          </a:blip>
          <a:srcRect b="0" l="0" r="0" t="0"/>
          <a:stretch/>
        </p:blipFill>
        <p:spPr>
          <a:xfrm>
            <a:off x="1270" y="0"/>
            <a:ext cx="1218946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s://view.genial.ly/643039f9dc04fb0011194762/interactive-content-critics-desinformation-at" TargetMode="External"/><Relationship Id="rId5" Type="http://schemas.openxmlformats.org/officeDocument/2006/relationships/hyperlink" Target="https://view.genial.ly/643039f9dc04fb0011194762/interactive-content-critics-desinformation-at" TargetMode="External"/><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pic>
        <p:nvPicPr>
          <p:cNvPr id="28" name="Google Shape;28;p1"/>
          <p:cNvPicPr preferRelativeResize="0"/>
          <p:nvPr/>
        </p:nvPicPr>
        <p:blipFill rotWithShape="1">
          <a:blip r:embed="rId3">
            <a:alphaModFix/>
          </a:blip>
          <a:srcRect b="0" l="0" r="0" t="0"/>
          <a:stretch/>
        </p:blipFill>
        <p:spPr>
          <a:xfrm>
            <a:off x="4805597" y="0"/>
            <a:ext cx="7386403" cy="6858000"/>
          </a:xfrm>
          <a:prstGeom prst="rect">
            <a:avLst/>
          </a:prstGeom>
          <a:noFill/>
          <a:ln>
            <a:noFill/>
          </a:ln>
        </p:spPr>
      </p:pic>
      <p:pic>
        <p:nvPicPr>
          <p:cNvPr id="29" name="Google Shape;29;p1"/>
          <p:cNvPicPr preferRelativeResize="0"/>
          <p:nvPr/>
        </p:nvPicPr>
        <p:blipFill rotWithShape="1">
          <a:blip r:embed="rId4">
            <a:alphaModFix/>
          </a:blip>
          <a:srcRect b="0" l="0" r="0" t="0"/>
          <a:stretch/>
        </p:blipFill>
        <p:spPr>
          <a:xfrm>
            <a:off x="156722" y="981952"/>
            <a:ext cx="4270983" cy="4270983"/>
          </a:xfrm>
          <a:prstGeom prst="rect">
            <a:avLst/>
          </a:prstGeom>
          <a:noFill/>
          <a:ln>
            <a:noFill/>
          </a:ln>
        </p:spPr>
      </p:pic>
      <p:pic>
        <p:nvPicPr>
          <p:cNvPr id="30" name="Google Shape;30;p1"/>
          <p:cNvPicPr preferRelativeResize="0"/>
          <p:nvPr/>
        </p:nvPicPr>
        <p:blipFill rotWithShape="1">
          <a:blip r:embed="rId5">
            <a:alphaModFix/>
          </a:blip>
          <a:srcRect b="0" l="0" r="0" t="0"/>
          <a:stretch/>
        </p:blipFill>
        <p:spPr>
          <a:xfrm>
            <a:off x="761863" y="5252935"/>
            <a:ext cx="3060700" cy="142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p:nvPr/>
        </p:nvSpPr>
        <p:spPr>
          <a:xfrm>
            <a:off x="460916" y="424856"/>
            <a:ext cx="86510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pt-PT" sz="3600" u="none" cap="none" strike="noStrike">
                <a:solidFill>
                  <a:schemeClr val="dk1"/>
                </a:solidFill>
                <a:latin typeface="Calibri"/>
                <a:ea typeface="Calibri"/>
                <a:cs typeface="Calibri"/>
                <a:sym typeface="Calibri"/>
              </a:rPr>
              <a:t>Fake-News / Urheberrecht /Disinformation</a:t>
            </a:r>
            <a:endParaRPr b="1" i="0" sz="3600" u="none" cap="none" strike="noStrike">
              <a:solidFill>
                <a:schemeClr val="dk1"/>
              </a:solidFill>
              <a:latin typeface="Calibri"/>
              <a:ea typeface="Calibri"/>
              <a:cs typeface="Calibri"/>
              <a:sym typeface="Calibri"/>
            </a:endParaRPr>
          </a:p>
        </p:txBody>
      </p:sp>
      <p:sp>
        <p:nvSpPr>
          <p:cNvPr id="36" name="Google Shape;36;p2"/>
          <p:cNvSpPr/>
          <p:nvPr/>
        </p:nvSpPr>
        <p:spPr>
          <a:xfrm>
            <a:off x="0" y="1393902"/>
            <a:ext cx="2263698" cy="301083"/>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2"/>
          <p:cNvSpPr txBox="1"/>
          <p:nvPr/>
        </p:nvSpPr>
        <p:spPr>
          <a:xfrm>
            <a:off x="460916" y="1935406"/>
            <a:ext cx="5531322" cy="4171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pt-PT" sz="2400" u="none" cap="none" strike="noStrike">
                <a:solidFill>
                  <a:schemeClr val="dk1"/>
                </a:solidFill>
                <a:latin typeface="Arial"/>
                <a:ea typeface="Arial"/>
                <a:cs typeface="Arial"/>
                <a:sym typeface="Arial"/>
              </a:rPr>
              <a:t>QUIZ: Fehlinformation</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rPr b="1" i="0" lang="pt-PT" sz="2400" u="none" cap="none" strike="noStrike">
                <a:solidFill>
                  <a:schemeClr val="dk1"/>
                </a:solidFill>
                <a:latin typeface="Arial"/>
                <a:ea typeface="Arial"/>
                <a:cs typeface="Arial"/>
                <a:sym typeface="Arial"/>
              </a:rPr>
              <a:t> </a:t>
            </a:r>
            <a:endParaRPr b="0" i="0" sz="2400" u="none" cap="none" strike="noStrike">
              <a:solidFill>
                <a:srgbClr val="A5A5A5"/>
              </a:solidFill>
              <a:latin typeface="Arial"/>
              <a:ea typeface="Arial"/>
              <a:cs typeface="Arial"/>
              <a:sym typeface="Arial"/>
            </a:endParaRPr>
          </a:p>
        </p:txBody>
      </p:sp>
      <p:pic>
        <p:nvPicPr>
          <p:cNvPr id="38" name="Google Shape;38;p2"/>
          <p:cNvPicPr preferRelativeResize="0"/>
          <p:nvPr/>
        </p:nvPicPr>
        <p:blipFill rotWithShape="1">
          <a:blip r:embed="rId3">
            <a:alphaModFix/>
          </a:blip>
          <a:srcRect b="0" l="0" r="0" t="0"/>
          <a:stretch/>
        </p:blipFill>
        <p:spPr>
          <a:xfrm>
            <a:off x="9717024" y="74709"/>
            <a:ext cx="2277892" cy="2277892"/>
          </a:xfrm>
          <a:prstGeom prst="rect">
            <a:avLst/>
          </a:prstGeom>
          <a:noFill/>
          <a:ln>
            <a:noFill/>
          </a:ln>
        </p:spPr>
      </p:pic>
      <p:sp>
        <p:nvSpPr>
          <p:cNvPr id="39" name="Google Shape;39;p2"/>
          <p:cNvSpPr/>
          <p:nvPr/>
        </p:nvSpPr>
        <p:spPr>
          <a:xfrm>
            <a:off x="3956925" y="5756750"/>
            <a:ext cx="74502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pt-PT" sz="1200" u="sng">
                <a:solidFill>
                  <a:schemeClr val="hlink"/>
                </a:solidFill>
                <a:highlight>
                  <a:srgbClr val="FFFFFF"/>
                </a:highlight>
                <a:latin typeface="Source Sans Pro"/>
                <a:ea typeface="Source Sans Pro"/>
                <a:cs typeface="Source Sans Pro"/>
                <a:sym typeface="Source Sans Pro"/>
                <a:hlinkClick r:id="rId4"/>
              </a:rPr>
              <a:t>https://view.genial.ly/643039f9dc04fb0011194762/interactive-content-critics-desinformation-at</a:t>
            </a:r>
            <a:endParaRPr sz="1200">
              <a:solidFill>
                <a:schemeClr val="dk1"/>
              </a:solidFill>
              <a:highlight>
                <a:srgbClr val="FFFFFF"/>
              </a:highlight>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800"/>
              <a:buFont typeface="Arial"/>
              <a:buNone/>
            </a:pPr>
            <a:r>
              <a:t/>
            </a:r>
            <a:endParaRPr sz="1200">
              <a:solidFill>
                <a:schemeClr val="dk1"/>
              </a:solidFill>
              <a:highlight>
                <a:srgbClr val="FFFFFF"/>
              </a:highlight>
              <a:latin typeface="Source Sans Pro"/>
              <a:ea typeface="Source Sans Pro"/>
              <a:cs typeface="Source Sans Pro"/>
              <a:sym typeface="Source Sans Pro"/>
            </a:endParaRPr>
          </a:p>
        </p:txBody>
      </p:sp>
      <p:pic>
        <p:nvPicPr>
          <p:cNvPr id="40" name="Google Shape;40;p2">
            <a:hlinkClick r:id="rId5"/>
          </p:cNvPr>
          <p:cNvPicPr preferRelativeResize="0"/>
          <p:nvPr/>
        </p:nvPicPr>
        <p:blipFill rotWithShape="1">
          <a:blip r:embed="rId6">
            <a:alphaModFix/>
          </a:blip>
          <a:srcRect b="0" l="0" r="0" t="0"/>
          <a:stretch/>
        </p:blipFill>
        <p:spPr>
          <a:xfrm>
            <a:off x="3112580" y="2352601"/>
            <a:ext cx="5759315" cy="32441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3"/>
          <p:cNvSpPr txBox="1"/>
          <p:nvPr/>
        </p:nvSpPr>
        <p:spPr>
          <a:xfrm>
            <a:off x="543693" y="1782445"/>
            <a:ext cx="11104614" cy="164655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ED201"/>
              </a:buClr>
              <a:buSzPts val="5400"/>
              <a:buFont typeface="Arial"/>
              <a:buNone/>
            </a:pPr>
            <a:r>
              <a:rPr b="0" i="0" lang="pt-PT" sz="2000" u="none" cap="none" strike="noStrike">
                <a:solidFill>
                  <a:schemeClr val="lt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b="1" i="0" sz="2000" u="none" cap="none" strike="noStrike">
              <a:solidFill>
                <a:schemeClr val="lt1"/>
              </a:solidFill>
              <a:latin typeface="Arial"/>
              <a:ea typeface="Arial"/>
              <a:cs typeface="Arial"/>
              <a:sym typeface="Arial"/>
            </a:endParaRPr>
          </a:p>
        </p:txBody>
      </p:sp>
      <p:pic>
        <p:nvPicPr>
          <p:cNvPr id="46" name="Google Shape;46;p3"/>
          <p:cNvPicPr preferRelativeResize="0"/>
          <p:nvPr/>
        </p:nvPicPr>
        <p:blipFill rotWithShape="1">
          <a:blip r:embed="rId3">
            <a:alphaModFix/>
          </a:blip>
          <a:srcRect b="0" l="0" r="0" t="0"/>
          <a:stretch/>
        </p:blipFill>
        <p:spPr>
          <a:xfrm>
            <a:off x="0" y="4300178"/>
            <a:ext cx="12192000" cy="25578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2021-09-08T13:19:00Z</dcterms:created>
  <dc:creator>CAROLINA CODER MEIRA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