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ipbY/6TV06jUMfqEmaEyEyS48P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314346b5b9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1314346b5b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14346b5b9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g1314346b5b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1cf7d01ddf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1cf7d01ddf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1cf7d01ddf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11cf7d01ddf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9" name="Google Shape;49;g11cf7d01ddf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11cf7d01ddf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11cf7d01ddf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3" name="Google Shape;53;g11cf7d01ddf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Esquema Personalizado">
  <p:cSld name="1_Esquema Personalizado">
    <p:spTree>
      <p:nvGrpSpPr>
        <p:cNvPr id="1" name="Shape 54"/>
        <p:cNvGrpSpPr/>
        <p:nvPr/>
      </p:nvGrpSpPr>
      <p:grpSpPr>
        <a:xfrm>
          <a:off x="0" y="0"/>
          <a:ext cx="0" cy="0"/>
          <a:chOff x="0" y="0"/>
          <a:chExt cx="0" cy="0"/>
        </a:xfrm>
      </p:grpSpPr>
      <p:pic>
        <p:nvPicPr>
          <p:cNvPr id="55" name="Google Shape;55;g11cf7d01ddf_0_99" descr="Uma imagem com pessoa, mulher, interior&#10;&#10;Descrição gerada automaticamente"/>
          <p:cNvPicPr preferRelativeResize="0"/>
          <p:nvPr/>
        </p:nvPicPr>
        <p:blipFill rotWithShape="1">
          <a:blip r:embed="rId2">
            <a:alphaModFix/>
          </a:blip>
          <a:srcRect/>
          <a:stretch/>
        </p:blipFill>
        <p:spPr>
          <a:xfrm>
            <a:off x="1015" y="0"/>
            <a:ext cx="12189972"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g11cf7d01ddf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11cf7d01ddf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11cf7d01ddf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11cf7d01ddf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11cf7d01ddf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11cf7d01ddf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11cf7d01ddf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1cf7d01ddf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11cf7d01ddf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11cf7d01ddf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11cf7d01ddf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11cf7d01ddf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11cf7d01ddf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11cf7d01ddf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11cf7d01ddf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11cf7d01ddf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11cf7d01ddf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11cf7d01ddf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11cf7d01ddf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g11cf7d01ddf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11cf7d01ddf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6" name="Google Shape;46;g11cf7d01ddf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cf7d01ddf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1cf7d01ddf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1cf7d01ddf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a:stretch/>
        </p:blipFill>
        <p:spPr>
          <a:xfrm>
            <a:off x="156722" y="981952"/>
            <a:ext cx="4270983" cy="4270983"/>
          </a:xfrm>
          <a:prstGeom prst="rect">
            <a:avLst/>
          </a:prstGeom>
          <a:noFill/>
          <a:ln>
            <a:noFill/>
          </a:ln>
        </p:spPr>
      </p:pic>
      <p:pic>
        <p:nvPicPr>
          <p:cNvPr id="61" name="Google Shape;61;p1"/>
          <p:cNvPicPr preferRelativeResize="0"/>
          <p:nvPr/>
        </p:nvPicPr>
        <p:blipFill rotWithShape="1">
          <a:blip r:embed="rId4">
            <a:alphaModFix/>
          </a:blip>
          <a:srcRect/>
          <a:stretch/>
        </p:blipFill>
        <p:spPr>
          <a:xfrm>
            <a:off x="761863" y="5252935"/>
            <a:ext cx="3060700" cy="1422400"/>
          </a:xfrm>
          <a:prstGeom prst="rect">
            <a:avLst/>
          </a:prstGeom>
          <a:noFill/>
          <a:ln>
            <a:noFill/>
          </a:ln>
        </p:spPr>
      </p:pic>
      <p:pic>
        <p:nvPicPr>
          <p:cNvPr id="62" name="Google Shape;62;p1"/>
          <p:cNvPicPr preferRelativeResize="0"/>
          <p:nvPr/>
        </p:nvPicPr>
        <p:blipFill>
          <a:blip r:embed="rId5">
            <a:alphaModFix/>
          </a:blip>
          <a:stretch>
            <a:fillRect/>
          </a:stretch>
        </p:blipFill>
        <p:spPr>
          <a:xfrm>
            <a:off x="6857055" y="1182450"/>
            <a:ext cx="4762500" cy="476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p:nvPr/>
        </p:nvSpPr>
        <p:spPr>
          <a:xfrm>
            <a:off x="460916" y="424856"/>
            <a:ext cx="8280747" cy="151422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600"/>
              </a:spcBef>
              <a:spcAft>
                <a:spcPts val="0"/>
              </a:spcAft>
              <a:buClr>
                <a:schemeClr val="dk1"/>
              </a:buClr>
              <a:buSzPts val="1100"/>
              <a:buFont typeface="Arial"/>
              <a:buNone/>
            </a:pPr>
            <a:r>
              <a:rPr lang="pt-PT" sz="3600" b="1" i="0" u="none" strike="noStrike" cap="none" dirty="0">
                <a:solidFill>
                  <a:schemeClr val="dk1"/>
                </a:solidFill>
                <a:latin typeface="Calibri"/>
                <a:ea typeface="Calibri"/>
                <a:cs typeface="Calibri"/>
                <a:sym typeface="Calibri"/>
              </a:rPr>
              <a:t>Debatte/kritisches Denken</a:t>
            </a:r>
            <a:endParaRPr sz="3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chemeClr val="dk1"/>
              </a:solidFill>
              <a:latin typeface="Calibri"/>
              <a:ea typeface="Calibri"/>
              <a:cs typeface="Calibri"/>
              <a:sym typeface="Calibri"/>
            </a:endParaRPr>
          </a:p>
        </p:txBody>
      </p:sp>
      <p:sp>
        <p:nvSpPr>
          <p:cNvPr id="68" name="Google Shape;68;p2"/>
          <p:cNvSpPr/>
          <p:nvPr/>
        </p:nvSpPr>
        <p:spPr>
          <a:xfrm>
            <a:off x="0" y="1393902"/>
            <a:ext cx="2263698" cy="301083"/>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
          <p:cNvSpPr txBox="1"/>
          <p:nvPr/>
        </p:nvSpPr>
        <p:spPr>
          <a:xfrm>
            <a:off x="460916" y="1935406"/>
            <a:ext cx="2484620" cy="417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dirty="0">
                <a:solidFill>
                  <a:schemeClr val="dk1"/>
                </a:solidFill>
              </a:rPr>
              <a:t>Erste</a:t>
            </a:r>
            <a:r>
              <a:rPr lang="pt-PT" sz="2400" b="1" i="0" u="none" strike="noStrike" cap="none" dirty="0">
                <a:solidFill>
                  <a:schemeClr val="dk1"/>
                </a:solidFill>
                <a:latin typeface="Arial"/>
                <a:ea typeface="Arial"/>
                <a:cs typeface="Arial"/>
                <a:sym typeface="Arial"/>
              </a:rPr>
              <a:t> Methode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rgbClr val="A5A5A5"/>
              </a:solidFill>
              <a:latin typeface="Arial"/>
              <a:ea typeface="Arial"/>
              <a:cs typeface="Arial"/>
              <a:sym typeface="Arial"/>
            </a:endParaRPr>
          </a:p>
        </p:txBody>
      </p:sp>
      <p:sp>
        <p:nvSpPr>
          <p:cNvPr id="70" name="Google Shape;70;p2"/>
          <p:cNvSpPr/>
          <p:nvPr/>
        </p:nvSpPr>
        <p:spPr>
          <a:xfrm>
            <a:off x="680752" y="2424643"/>
            <a:ext cx="9119700" cy="3750217"/>
          </a:xfrm>
          <a:prstGeom prst="rect">
            <a:avLst/>
          </a:prstGeom>
          <a:no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457200" marR="0" lvl="0" indent="-387350" algn="l" rtl="0">
              <a:lnSpc>
                <a:spcPct val="150000"/>
              </a:lnSpc>
              <a:spcBef>
                <a:spcPts val="0"/>
              </a:spcBef>
              <a:spcAft>
                <a:spcPts val="0"/>
              </a:spcAft>
              <a:buClr>
                <a:schemeClr val="dk1"/>
              </a:buClr>
              <a:buSzPts val="2500"/>
              <a:buFont typeface="Calibri"/>
              <a:buChar char="●"/>
            </a:pPr>
            <a:r>
              <a:rPr lang="pt-PT" sz="2500" b="0" i="0" u="none" strike="noStrike" cap="none" dirty="0">
                <a:solidFill>
                  <a:schemeClr val="dk1"/>
                </a:solidFill>
                <a:latin typeface="Calibri"/>
                <a:ea typeface="Calibri"/>
                <a:cs typeface="Calibri"/>
                <a:sym typeface="Calibri"/>
              </a:rPr>
              <a:t>Think-Pair-Share Aktivität</a:t>
            </a:r>
            <a:endParaRPr sz="2500" b="0" i="0" u="none" strike="noStrike" cap="none"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de-AT" sz="1800" dirty="0">
                <a:solidFill>
                  <a:schemeClr val="dk1"/>
                </a:solidFill>
                <a:latin typeface="Calibri"/>
                <a:ea typeface="Calibri"/>
                <a:cs typeface="Calibri"/>
                <a:sym typeface="Calibri"/>
              </a:rPr>
              <a:t>Die SchülerInnen kommen zur Beantwortung der Fragen in Kleingruppen zusammen und beschäftigen sich mit folgenden Fragen:</a:t>
            </a:r>
          </a:p>
          <a:p>
            <a:pPr marL="342900" lvl="0" indent="-342900" algn="l" rtl="0">
              <a:lnSpc>
                <a:spcPct val="115000"/>
              </a:lnSpc>
              <a:spcBef>
                <a:spcPts val="1200"/>
              </a:spcBef>
              <a:spcAft>
                <a:spcPts val="0"/>
              </a:spcAft>
              <a:buAutoNum type="alphaLcParenR"/>
            </a:pPr>
            <a:r>
              <a:rPr lang="de-AT" sz="1800" dirty="0">
                <a:solidFill>
                  <a:schemeClr val="dk1"/>
                </a:solidFill>
                <a:latin typeface="Calibri"/>
                <a:ea typeface="Calibri"/>
                <a:cs typeface="Calibri"/>
                <a:sym typeface="Calibri"/>
              </a:rPr>
              <a:t>Was ist kritisches Denken?</a:t>
            </a:r>
          </a:p>
          <a:p>
            <a:pPr marL="342900" lvl="0" indent="-342900" algn="l" rtl="0">
              <a:lnSpc>
                <a:spcPct val="115000"/>
              </a:lnSpc>
              <a:spcBef>
                <a:spcPts val="1200"/>
              </a:spcBef>
              <a:spcAft>
                <a:spcPts val="0"/>
              </a:spcAft>
              <a:buAutoNum type="alphaLcParenR"/>
            </a:pPr>
            <a:r>
              <a:rPr lang="de-AT" sz="1800" dirty="0">
                <a:solidFill>
                  <a:schemeClr val="dk1"/>
                </a:solidFill>
                <a:latin typeface="Calibri"/>
                <a:ea typeface="Calibri"/>
                <a:cs typeface="Calibri"/>
                <a:sym typeface="Calibri"/>
              </a:rPr>
              <a:t>Was ist ein Beispiel für kritisches Denken?</a:t>
            </a:r>
          </a:p>
          <a:p>
            <a:pPr marL="342900" lvl="0" indent="-342900" algn="l" rtl="0">
              <a:lnSpc>
                <a:spcPct val="115000"/>
              </a:lnSpc>
              <a:spcBef>
                <a:spcPts val="1200"/>
              </a:spcBef>
              <a:spcAft>
                <a:spcPts val="0"/>
              </a:spcAft>
              <a:buAutoNum type="alphaLcParenR"/>
            </a:pPr>
            <a:r>
              <a:rPr lang="de-AT" sz="1800" dirty="0">
                <a:solidFill>
                  <a:schemeClr val="dk1"/>
                </a:solidFill>
                <a:latin typeface="Calibri"/>
                <a:ea typeface="Calibri"/>
                <a:cs typeface="Calibri"/>
                <a:sym typeface="Calibri"/>
              </a:rPr>
              <a:t>Beschreibung eines Ereignisses, bei welchem die SchülerInnen kritisches Denken angewendet haben?</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71" name="Google Shape;71;p2"/>
          <p:cNvPicPr preferRelativeResize="0"/>
          <p:nvPr/>
        </p:nvPicPr>
        <p:blipFill rotWithShape="1">
          <a:blip r:embed="rId3">
            <a:alphaModFix/>
          </a:blip>
          <a:srcRect/>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314346b5b9_0_2"/>
          <p:cNvSpPr/>
          <p:nvPr/>
        </p:nvSpPr>
        <p:spPr>
          <a:xfrm>
            <a:off x="460916" y="424856"/>
            <a:ext cx="8280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600"/>
              </a:spcBef>
              <a:spcAft>
                <a:spcPts val="0"/>
              </a:spcAft>
              <a:buClr>
                <a:schemeClr val="dk1"/>
              </a:buClr>
              <a:buSzPts val="1100"/>
              <a:buFont typeface="Arial"/>
              <a:buNone/>
            </a:pPr>
            <a:r>
              <a:rPr lang="pt-PT" sz="3600" b="1" i="0" u="none" strike="noStrike" cap="none" dirty="0">
                <a:solidFill>
                  <a:schemeClr val="dk1"/>
                </a:solidFill>
                <a:latin typeface="Calibri"/>
                <a:ea typeface="Calibri"/>
                <a:cs typeface="Calibri"/>
                <a:sym typeface="Calibri"/>
              </a:rPr>
              <a:t>Debatte/kritisches Denken</a:t>
            </a:r>
            <a:endParaRPr sz="3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chemeClr val="dk1"/>
              </a:solidFill>
              <a:latin typeface="Calibri"/>
              <a:ea typeface="Calibri"/>
              <a:cs typeface="Calibri"/>
              <a:sym typeface="Calibri"/>
            </a:endParaRPr>
          </a:p>
        </p:txBody>
      </p:sp>
      <p:sp>
        <p:nvSpPr>
          <p:cNvPr id="77" name="Google Shape;77;g1314346b5b9_0_2"/>
          <p:cNvSpPr/>
          <p:nvPr/>
        </p:nvSpPr>
        <p:spPr>
          <a:xfrm>
            <a:off x="0" y="1393902"/>
            <a:ext cx="2263800" cy="301200"/>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g1314346b5b9_0_2"/>
          <p:cNvSpPr txBox="1"/>
          <p:nvPr/>
        </p:nvSpPr>
        <p:spPr>
          <a:xfrm>
            <a:off x="460916" y="1935406"/>
            <a:ext cx="2484600" cy="41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dirty="0">
                <a:solidFill>
                  <a:schemeClr val="dk1"/>
                </a:solidFill>
              </a:rPr>
              <a:t>Erste</a:t>
            </a:r>
            <a:r>
              <a:rPr lang="pt-PT" sz="2400" b="1" i="0" u="none" strike="noStrike" cap="none" dirty="0">
                <a:solidFill>
                  <a:schemeClr val="dk1"/>
                </a:solidFill>
                <a:latin typeface="Arial"/>
                <a:ea typeface="Arial"/>
                <a:cs typeface="Arial"/>
                <a:sym typeface="Arial"/>
              </a:rPr>
              <a:t> Methode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rgbClr val="A5A5A5"/>
              </a:solidFill>
              <a:latin typeface="Arial"/>
              <a:ea typeface="Arial"/>
              <a:cs typeface="Arial"/>
              <a:sym typeface="Arial"/>
            </a:endParaRPr>
          </a:p>
        </p:txBody>
      </p:sp>
      <p:sp>
        <p:nvSpPr>
          <p:cNvPr id="79" name="Google Shape;79;g1314346b5b9_0_2"/>
          <p:cNvSpPr/>
          <p:nvPr/>
        </p:nvSpPr>
        <p:spPr>
          <a:xfrm>
            <a:off x="543100" y="3044075"/>
            <a:ext cx="10477826" cy="3388500"/>
          </a:xfrm>
          <a:prstGeom prst="rect">
            <a:avLst/>
          </a:prstGeom>
          <a:noFill/>
          <a:ln>
            <a:noFill/>
          </a:ln>
          <a:effectLst>
            <a:outerShdw blurRad="57150" dist="19050" dir="5400000" algn="bl" rotWithShape="0">
              <a:srgbClr val="000000">
                <a:alpha val="498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de-AT" sz="2500" dirty="0">
                <a:solidFill>
                  <a:schemeClr val="dk1"/>
                </a:solidFill>
                <a:latin typeface="Calibri"/>
                <a:ea typeface="Calibri"/>
                <a:cs typeface="Calibri"/>
                <a:sym typeface="Calibri"/>
              </a:rPr>
              <a:t>Ein Zitat von Albert Einstein wird der Klasse vorgelesen, um die Bedeutung des kritischen Denkens in einen Zusammenhang zu bringen:</a:t>
            </a:r>
          </a:p>
          <a:p>
            <a:pPr marL="0" lvl="0" indent="0" algn="l" rtl="0">
              <a:lnSpc>
                <a:spcPct val="115000"/>
              </a:lnSpc>
              <a:spcBef>
                <a:spcPts val="1200"/>
              </a:spcBef>
              <a:spcAft>
                <a:spcPts val="0"/>
              </a:spcAft>
              <a:buClr>
                <a:schemeClr val="dk1"/>
              </a:buClr>
              <a:buSzPts val="1100"/>
              <a:buFont typeface="Arial"/>
              <a:buNone/>
            </a:pPr>
            <a:r>
              <a:rPr lang="de-AT" sz="2500" dirty="0">
                <a:solidFill>
                  <a:schemeClr val="dk1"/>
                </a:solidFill>
                <a:latin typeface="Calibri"/>
                <a:ea typeface="Calibri"/>
                <a:cs typeface="Calibri"/>
                <a:sym typeface="Calibri"/>
              </a:rPr>
              <a:t>„Das Wichtigste ist, nicht aufzuhören zu fragen. Neugier hat ihre eigene Daseinsberechtigung.“ – Albert Einstein</a:t>
            </a:r>
          </a:p>
          <a:p>
            <a:pPr marL="0" lvl="0" indent="0" algn="l" rtl="0">
              <a:lnSpc>
                <a:spcPct val="115000"/>
              </a:lnSpc>
              <a:spcBef>
                <a:spcPts val="1200"/>
              </a:spcBef>
              <a:spcAft>
                <a:spcPts val="0"/>
              </a:spcAft>
              <a:buClr>
                <a:schemeClr val="dk1"/>
              </a:buClr>
              <a:buSzPts val="1100"/>
              <a:buFont typeface="Arial"/>
              <a:buNone/>
            </a:pPr>
            <a:r>
              <a:rPr lang="de-AT" sz="2500" dirty="0">
                <a:solidFill>
                  <a:schemeClr val="dk1"/>
                </a:solidFill>
                <a:latin typeface="Calibri"/>
                <a:ea typeface="Calibri"/>
                <a:cs typeface="Calibri"/>
                <a:sym typeface="Calibri"/>
              </a:rPr>
              <a:t>– Aus den Erinnerungen von </a:t>
            </a:r>
            <a:r>
              <a:rPr lang="pt-PT" sz="2500" dirty="0">
                <a:solidFill>
                  <a:schemeClr val="dk1"/>
                </a:solidFill>
                <a:latin typeface="Calibri"/>
                <a:ea typeface="Calibri"/>
                <a:cs typeface="Calibri"/>
                <a:sym typeface="Calibri"/>
              </a:rPr>
              <a:t>William Miller, </a:t>
            </a:r>
            <a:r>
              <a:rPr lang="de-AT" sz="2500" dirty="0">
                <a:solidFill>
                  <a:schemeClr val="dk1"/>
                </a:solidFill>
                <a:latin typeface="Calibri"/>
                <a:ea typeface="Calibri"/>
                <a:cs typeface="Calibri"/>
                <a:sym typeface="Calibri"/>
              </a:rPr>
              <a:t>ein Redakteur, zitiert in der Zeitschrift Life, 2. Mai 1955; Erweitert, S. 281</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80" name="Google Shape;80;g1314346b5b9_0_2"/>
          <p:cNvPicPr preferRelativeResize="0"/>
          <p:nvPr/>
        </p:nvPicPr>
        <p:blipFill rotWithShape="1">
          <a:blip r:embed="rId3">
            <a:alphaModFix/>
          </a:blip>
          <a:srcRect/>
          <a:stretch/>
        </p:blipFill>
        <p:spPr>
          <a:xfrm>
            <a:off x="9717024" y="74709"/>
            <a:ext cx="2277892" cy="2277892"/>
          </a:xfrm>
          <a:prstGeom prst="rect">
            <a:avLst/>
          </a:prstGeom>
          <a:noFill/>
          <a:ln>
            <a:noFill/>
          </a:ln>
        </p:spPr>
      </p:pic>
      <p:pic>
        <p:nvPicPr>
          <p:cNvPr id="81" name="Google Shape;81;g1314346b5b9_0_2"/>
          <p:cNvPicPr preferRelativeResize="0"/>
          <p:nvPr/>
        </p:nvPicPr>
        <p:blipFill>
          <a:blip r:embed="rId4">
            <a:alphaModFix/>
          </a:blip>
          <a:stretch>
            <a:fillRect/>
          </a:stretch>
        </p:blipFill>
        <p:spPr>
          <a:xfrm>
            <a:off x="6462900" y="223650"/>
            <a:ext cx="3199900" cy="3199900"/>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314346b5b9_0_12"/>
          <p:cNvSpPr/>
          <p:nvPr/>
        </p:nvSpPr>
        <p:spPr>
          <a:xfrm>
            <a:off x="460916" y="424856"/>
            <a:ext cx="8280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600"/>
              </a:spcBef>
              <a:spcAft>
                <a:spcPts val="0"/>
              </a:spcAft>
              <a:buClr>
                <a:schemeClr val="dk1"/>
              </a:buClr>
              <a:buSzPts val="1100"/>
              <a:buFont typeface="Arial"/>
              <a:buNone/>
            </a:pPr>
            <a:r>
              <a:rPr lang="pt-PT" sz="3600" b="1" i="0" u="none" strike="noStrike" cap="none" dirty="0">
                <a:solidFill>
                  <a:schemeClr val="dk1"/>
                </a:solidFill>
                <a:latin typeface="Calibri"/>
                <a:ea typeface="Calibri"/>
                <a:cs typeface="Calibri"/>
                <a:sym typeface="Calibri"/>
              </a:rPr>
              <a:t>Debatte/kritisches Denken</a:t>
            </a:r>
            <a:endParaRPr sz="3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chemeClr val="dk1"/>
              </a:solidFill>
              <a:latin typeface="Calibri"/>
              <a:ea typeface="Calibri"/>
              <a:cs typeface="Calibri"/>
              <a:sym typeface="Calibri"/>
            </a:endParaRPr>
          </a:p>
        </p:txBody>
      </p:sp>
      <p:sp>
        <p:nvSpPr>
          <p:cNvPr id="87" name="Google Shape;87;g1314346b5b9_0_12"/>
          <p:cNvSpPr/>
          <p:nvPr/>
        </p:nvSpPr>
        <p:spPr>
          <a:xfrm>
            <a:off x="0" y="1393902"/>
            <a:ext cx="2263800" cy="301200"/>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g1314346b5b9_0_12"/>
          <p:cNvSpPr txBox="1"/>
          <p:nvPr/>
        </p:nvSpPr>
        <p:spPr>
          <a:xfrm>
            <a:off x="2548141" y="1335856"/>
            <a:ext cx="2484600" cy="41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dirty="0">
                <a:solidFill>
                  <a:schemeClr val="dk1"/>
                </a:solidFill>
              </a:rPr>
              <a:t>Erste</a:t>
            </a:r>
            <a:r>
              <a:rPr lang="pt-PT" sz="2400" b="1" i="0" u="none" strike="noStrike" cap="none" dirty="0">
                <a:solidFill>
                  <a:schemeClr val="dk1"/>
                </a:solidFill>
                <a:latin typeface="Arial"/>
                <a:ea typeface="Arial"/>
                <a:cs typeface="Arial"/>
                <a:sym typeface="Arial"/>
              </a:rPr>
              <a:t> Methode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rgbClr val="A5A5A5"/>
              </a:solidFill>
              <a:latin typeface="Arial"/>
              <a:ea typeface="Arial"/>
              <a:cs typeface="Arial"/>
              <a:sym typeface="Arial"/>
            </a:endParaRPr>
          </a:p>
        </p:txBody>
      </p:sp>
      <p:sp>
        <p:nvSpPr>
          <p:cNvPr id="89" name="Google Shape;89;g1314346b5b9_0_12"/>
          <p:cNvSpPr/>
          <p:nvPr/>
        </p:nvSpPr>
        <p:spPr>
          <a:xfrm>
            <a:off x="599250" y="1695102"/>
            <a:ext cx="10993500" cy="4577100"/>
          </a:xfrm>
          <a:prstGeom prst="rect">
            <a:avLst/>
          </a:prstGeom>
          <a:noFill/>
          <a:ln>
            <a:noFill/>
          </a:ln>
          <a:effectLst>
            <a:outerShdw blurRad="57150" dist="19050" dir="5400000" algn="bl" rotWithShape="0">
              <a:srgbClr val="000000">
                <a:alpha val="49800"/>
              </a:srgbClr>
            </a:outerShdw>
          </a:effectLst>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800" dirty="0">
                <a:solidFill>
                  <a:schemeClr val="dk1"/>
                </a:solidFill>
                <a:latin typeface="Calibri"/>
                <a:ea typeface="Calibri"/>
                <a:cs typeface="Calibri"/>
                <a:sym typeface="Calibri"/>
              </a:rPr>
              <a:t>Definition „Kritisches Denken“</a:t>
            </a:r>
          </a:p>
          <a:p>
            <a:pPr marL="0" lvl="0" indent="0" algn="l" rtl="0">
              <a:lnSpc>
                <a:spcPct val="115000"/>
              </a:lnSpc>
              <a:spcBef>
                <a:spcPts val="1200"/>
              </a:spcBef>
              <a:spcAft>
                <a:spcPts val="0"/>
              </a:spcAft>
              <a:buClr>
                <a:schemeClr val="dk1"/>
              </a:buClr>
              <a:buSzPts val="1100"/>
              <a:buFont typeface="Arial"/>
              <a:buNone/>
            </a:pPr>
            <a:r>
              <a:rPr lang="de-AT" sz="1800" i="1" dirty="0">
                <a:solidFill>
                  <a:schemeClr val="dk1"/>
                </a:solidFill>
                <a:latin typeface="Calibri"/>
                <a:ea typeface="Calibri"/>
                <a:cs typeface="Calibri"/>
                <a:sym typeface="Calibri"/>
              </a:rPr>
              <a:t>„Kritisches Denken ist der intellektuell disziplinierte Prozess des aktiven und geschickten Konzipierens, Anwendens, Analysierens, Synthetisierens und/oder Bewertens von Informationen, die durch Beobachtung, Erfahrung, Reflexion, Argumentation oder Kommunikation gesammelt oder generiert wurden, als Leitfaden für Überzeugungen und Handlungen . In seiner beispielhaften Form basiert es auf universellen intellektuellen Werten, die Fachgrenzen überschreiten: Klarheit, Genauigkeit, Präzision, Konsistenz, Relevanz, fundierte Beweise, gute Gründe, Tiefe, Breite und Fairness. Es beinhaltet die Untersuchung jener Strukturen oder Gedankenelemente, die in jeder Argumentation implizit enthalten sind: Zweck, Problem oder strittige Frage; Annahmen; Konzepte; empirische Fundierung; Argumentation, die zu Schlussfolgerungen führt; Implikationen und Folgen; Einwände von alternativen Standpunkten; und Bezugsrahmen. Kritisches Denken – indem es auf unterschiedliche Themen, Probleme und Zwecke reagiert – ist Teil einer Familie miteinander verwobener Denkweisen, darunter: wissenschaftliches Denken, mathematisches Denken, historisches Denken, anthropologisches Denken, wirtschaftliches Denken, moralisches Denken und philosophisches Denken.„</a:t>
            </a:r>
          </a:p>
          <a:p>
            <a:pPr marL="0" lvl="0" indent="0" algn="l" rtl="0">
              <a:lnSpc>
                <a:spcPct val="115000"/>
              </a:lnSpc>
              <a:spcBef>
                <a:spcPts val="120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(Definition: </a:t>
            </a:r>
            <a:r>
              <a:rPr lang="en-US" sz="1800" dirty="0" err="1">
                <a:solidFill>
                  <a:schemeClr val="dk1"/>
                </a:solidFill>
                <a:latin typeface="Calibri"/>
                <a:ea typeface="Calibri"/>
                <a:cs typeface="Calibri"/>
                <a:sym typeface="Calibri"/>
              </a:rPr>
              <a:t>Kritisches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Denken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laut</a:t>
            </a:r>
            <a:r>
              <a:rPr lang="en-US" sz="1800" dirty="0">
                <a:solidFill>
                  <a:schemeClr val="dk1"/>
                </a:solidFill>
                <a:latin typeface="Calibri"/>
                <a:ea typeface="Calibri"/>
                <a:cs typeface="Calibri"/>
                <a:sym typeface="Calibri"/>
              </a:rPr>
              <a:t> National Council for Excellence. in: </a:t>
            </a:r>
            <a:r>
              <a:rPr lang="en-US" sz="1800">
                <a:solidFill>
                  <a:schemeClr val="dk1"/>
                </a:solidFill>
                <a:latin typeface="Calibri"/>
                <a:ea typeface="Calibri"/>
                <a:cs typeface="Calibri"/>
                <a:sym typeface="Calibri"/>
              </a:rPr>
              <a:t>Critical Thinking. </a:t>
            </a:r>
            <a:r>
              <a:rPr lang="en-US" sz="1800" dirty="0">
                <a:solidFill>
                  <a:schemeClr val="dk1"/>
                </a:solidFill>
                <a:latin typeface="Calibri"/>
                <a:ea typeface="Calibri"/>
                <a:cs typeface="Calibri"/>
                <a:sym typeface="Calibri"/>
              </a:rPr>
              <a:t>1987.)</a:t>
            </a:r>
            <a:endParaRPr sz="1800"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90" name="Google Shape;90;g1314346b5b9_0_12"/>
          <p:cNvPicPr preferRelativeResize="0"/>
          <p:nvPr/>
        </p:nvPicPr>
        <p:blipFill rotWithShape="1">
          <a:blip r:embed="rId3">
            <a:alphaModFix/>
          </a:blip>
          <a:srcRect/>
          <a:stretch/>
        </p:blipFill>
        <p:spPr>
          <a:xfrm>
            <a:off x="9717024" y="74709"/>
            <a:ext cx="2277892" cy="22778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3"/>
          <p:cNvPicPr preferRelativeResize="0"/>
          <p:nvPr/>
        </p:nvPicPr>
        <p:blipFill rotWithShape="1">
          <a:blip r:embed="rId3">
            <a:alphaModFix/>
          </a:blip>
          <a:srcRect/>
          <a:stretch/>
        </p:blipFill>
        <p:spPr>
          <a:xfrm>
            <a:off x="0" y="48850"/>
            <a:ext cx="12191999" cy="6760325"/>
          </a:xfrm>
          <a:prstGeom prst="rect">
            <a:avLst/>
          </a:prstGeom>
          <a:noFill/>
          <a:ln>
            <a:noFill/>
          </a:ln>
        </p:spPr>
      </p:pic>
      <p:sp>
        <p:nvSpPr>
          <p:cNvPr id="96" name="Google Shape;96;p3"/>
          <p:cNvSpPr txBox="1"/>
          <p:nvPr/>
        </p:nvSpPr>
        <p:spPr>
          <a:xfrm>
            <a:off x="574956" y="1173861"/>
            <a:ext cx="11042085" cy="177788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ED201"/>
              </a:buClr>
              <a:buSzPts val="5400"/>
              <a:buFont typeface="Arial"/>
              <a:buNone/>
            </a:pPr>
            <a:r>
              <a:rPr lang="de-AT" sz="2000" b="0" i="0" dirty="0">
                <a:solidFill>
                  <a:schemeClr val="bg1"/>
                </a:solidFill>
                <a:effectLst/>
                <a:latin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2000" b="1" i="0" u="none" strike="noStrike" cap="none" dirty="0">
              <a:solidFill>
                <a:schemeClr val="bg1"/>
              </a:solidFill>
              <a:latin typeface="Arial"/>
              <a:ea typeface="Arial"/>
              <a:cs typeface="Arial"/>
              <a:sym typeface="Arial"/>
            </a:endParaRPr>
          </a:p>
        </p:txBody>
      </p:sp>
      <p:pic>
        <p:nvPicPr>
          <p:cNvPr id="3" name="Grafik 2">
            <a:extLst>
              <a:ext uri="{FF2B5EF4-FFF2-40B4-BE49-F238E27FC236}">
                <a16:creationId xmlns:a16="http://schemas.microsoft.com/office/drawing/2014/main" id="{841F7333-D05B-A4A3-B246-F7696A3EBFD8}"/>
              </a:ext>
            </a:extLst>
          </p:cNvPr>
          <p:cNvPicPr>
            <a:picLocks noChangeAspect="1"/>
          </p:cNvPicPr>
          <p:nvPr/>
        </p:nvPicPr>
        <p:blipFill>
          <a:blip r:embed="rId4"/>
          <a:stretch>
            <a:fillRect/>
          </a:stretch>
        </p:blipFill>
        <p:spPr>
          <a:xfrm>
            <a:off x="0" y="5482041"/>
            <a:ext cx="6641432" cy="139334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Breitbild</PresentationFormat>
  <Paragraphs>19</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arial</vt:lpstr>
      <vt:lpstr>Calibri</vt:lpstr>
      <vt:lpstr>Simple Light</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CAROLINA CODER MEIRA</dc:creator>
  <cp:lastModifiedBy>Petra Hauser</cp:lastModifiedBy>
  <cp:revision>2</cp:revision>
  <dcterms:created xsi:type="dcterms:W3CDTF">2021-09-08T13:19:00Z</dcterms:created>
  <dcterms:modified xsi:type="dcterms:W3CDTF">2023-04-13T14:01:57Z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