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 roundtripDataSignature="AMtx7mjeZ18tdvwqebFbqEFghjdKa8r2G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PT"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 name="Google Shape;5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 name="Google Shape;6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3284ce09ad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g13284ce09ad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11cf7d01ddf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11cf7d01ddf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11cf7d01ddf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g11cf7d01ddf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SzPts val="2400"/>
              <a:buNone/>
              <a:defRPr/>
            </a:lvl1pPr>
          </a:lstStyle>
          <a:p>
            <a:endParaRPr/>
          </a:p>
        </p:txBody>
      </p:sp>
      <p:sp>
        <p:nvSpPr>
          <p:cNvPr id="49" name="Google Shape;49;g11cf7d01ddf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g11cf7d01ddf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52" name="Google Shape;52;g11cf7d01ddf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rm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a:p>
        </p:txBody>
      </p:sp>
      <p:sp>
        <p:nvSpPr>
          <p:cNvPr id="53" name="Google Shape;53;g11cf7d01ddf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Esquema Personalizado">
  <p:cSld name="1_Esquema Personalizado">
    <p:spTree>
      <p:nvGrpSpPr>
        <p:cNvPr id="1" name="Shape 54"/>
        <p:cNvGrpSpPr/>
        <p:nvPr/>
      </p:nvGrpSpPr>
      <p:grpSpPr>
        <a:xfrm>
          <a:off x="0" y="0"/>
          <a:ext cx="0" cy="0"/>
          <a:chOff x="0" y="0"/>
          <a:chExt cx="0" cy="0"/>
        </a:xfrm>
      </p:grpSpPr>
      <p:pic>
        <p:nvPicPr>
          <p:cNvPr id="55" name="Google Shape;55;g11cf7d01ddf_0_99" descr="Uma imagem com pessoa, mulher, interior&#10;&#10;Descrição gerada automaticamente"/>
          <p:cNvPicPr preferRelativeResize="0"/>
          <p:nvPr/>
        </p:nvPicPr>
        <p:blipFill rotWithShape="1">
          <a:blip r:embed="rId2">
            <a:alphaModFix/>
          </a:blip>
          <a:srcRect/>
          <a:stretch/>
        </p:blipFill>
        <p:spPr>
          <a:xfrm>
            <a:off x="1015" y="0"/>
            <a:ext cx="12189972" cy="68580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g11cf7d01ddf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g11cf7d01ddf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1" name="Google Shape;21;g11cf7d01ddf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g11cf7d01ddf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4" name="Google Shape;24;g11cf7d01ddf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25" name="Google Shape;25;g11cf7d01ddf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g11cf7d01ddf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8" name="Google Shape;28;g11cf7d01ddf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29" name="Google Shape;29;g11cf7d01ddf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0" name="Google Shape;30;g11cf7d01ddf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g11cf7d01ddf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11cf7d01ddf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g11cf7d01ddf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36" name="Google Shape;36;g11cf7d01ddf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7" name="Google Shape;37;g11cf7d01ddf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g11cf7d01ddf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0" name="Google Shape;40;g11cf7d01ddf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g11cf7d01ddf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g11cf7d01ddf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44" name="Google Shape;44;g11cf7d01ddf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5" name="Google Shape;45;g11cf7d01ddf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46" name="Google Shape;46;g11cf7d01ddf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11cf7d01ddf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11cf7d01ddf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11cf7d01ddf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PT"/>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
          <p:cNvPicPr preferRelativeResize="0"/>
          <p:nvPr/>
        </p:nvPicPr>
        <p:blipFill rotWithShape="1">
          <a:blip r:embed="rId3">
            <a:alphaModFix/>
          </a:blip>
          <a:srcRect/>
          <a:stretch/>
        </p:blipFill>
        <p:spPr>
          <a:xfrm>
            <a:off x="156722" y="981952"/>
            <a:ext cx="4270983" cy="4270983"/>
          </a:xfrm>
          <a:prstGeom prst="rect">
            <a:avLst/>
          </a:prstGeom>
          <a:noFill/>
          <a:ln>
            <a:noFill/>
          </a:ln>
        </p:spPr>
      </p:pic>
      <p:pic>
        <p:nvPicPr>
          <p:cNvPr id="61" name="Google Shape;61;p1"/>
          <p:cNvPicPr preferRelativeResize="0"/>
          <p:nvPr/>
        </p:nvPicPr>
        <p:blipFill rotWithShape="1">
          <a:blip r:embed="rId4">
            <a:alphaModFix/>
          </a:blip>
          <a:srcRect/>
          <a:stretch/>
        </p:blipFill>
        <p:spPr>
          <a:xfrm>
            <a:off x="761863" y="5252935"/>
            <a:ext cx="3060700" cy="1422400"/>
          </a:xfrm>
          <a:prstGeom prst="rect">
            <a:avLst/>
          </a:prstGeom>
          <a:noFill/>
          <a:ln>
            <a:noFill/>
          </a:ln>
        </p:spPr>
      </p:pic>
      <p:pic>
        <p:nvPicPr>
          <p:cNvPr id="3" name="Grafik 2">
            <a:extLst>
              <a:ext uri="{FF2B5EF4-FFF2-40B4-BE49-F238E27FC236}">
                <a16:creationId xmlns:a16="http://schemas.microsoft.com/office/drawing/2014/main" id="{A51A00C3-70D8-7887-A914-58DA39BC2E70}"/>
              </a:ext>
            </a:extLst>
          </p:cNvPr>
          <p:cNvPicPr>
            <a:picLocks noChangeAspect="1"/>
          </p:cNvPicPr>
          <p:nvPr/>
        </p:nvPicPr>
        <p:blipFill>
          <a:blip r:embed="rId5"/>
          <a:stretch>
            <a:fillRect/>
          </a:stretch>
        </p:blipFill>
        <p:spPr>
          <a:xfrm>
            <a:off x="4247535" y="919085"/>
            <a:ext cx="7531582" cy="501982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2"/>
          <p:cNvSpPr/>
          <p:nvPr/>
        </p:nvSpPr>
        <p:spPr>
          <a:xfrm>
            <a:off x="460916" y="424856"/>
            <a:ext cx="8280747" cy="151422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600"/>
              </a:spcBef>
              <a:spcAft>
                <a:spcPts val="0"/>
              </a:spcAft>
              <a:buClr>
                <a:schemeClr val="dk1"/>
              </a:buClr>
              <a:buSzPts val="1100"/>
              <a:buFont typeface="Arial"/>
              <a:buNone/>
            </a:pPr>
            <a:r>
              <a:rPr lang="pt-PT" sz="3600" b="1" i="0" u="none" strike="noStrike" cap="none" dirty="0">
                <a:solidFill>
                  <a:schemeClr val="dk1"/>
                </a:solidFill>
                <a:latin typeface="Calibri"/>
                <a:ea typeface="Calibri"/>
                <a:cs typeface="Calibri"/>
                <a:sym typeface="Calibri"/>
              </a:rPr>
              <a:t>Fallstudien/kritisches Denken</a:t>
            </a:r>
            <a:endParaRPr sz="3600" b="1" i="0" u="none" strike="noStrike" cap="none" dirty="0">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3600"/>
              <a:buFont typeface="Arial"/>
              <a:buNone/>
            </a:pPr>
            <a:endParaRPr sz="3600" b="1" i="0" u="none" strike="noStrike" cap="none" dirty="0">
              <a:solidFill>
                <a:schemeClr val="dk1"/>
              </a:solidFill>
              <a:latin typeface="Calibri"/>
              <a:ea typeface="Calibri"/>
              <a:cs typeface="Calibri"/>
              <a:sym typeface="Calibri"/>
            </a:endParaRPr>
          </a:p>
        </p:txBody>
      </p:sp>
      <p:sp>
        <p:nvSpPr>
          <p:cNvPr id="68" name="Google Shape;68;p2"/>
          <p:cNvSpPr/>
          <p:nvPr/>
        </p:nvSpPr>
        <p:spPr>
          <a:xfrm>
            <a:off x="0" y="1393902"/>
            <a:ext cx="2263698" cy="301083"/>
          </a:xfrm>
          <a:prstGeom prst="homePlate">
            <a:avLst>
              <a:gd name="adj" fmla="val 50000"/>
            </a:avLst>
          </a:prstGeom>
          <a:solidFill>
            <a:srgbClr val="FED20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Google Shape;69;p2"/>
          <p:cNvSpPr txBox="1"/>
          <p:nvPr/>
        </p:nvSpPr>
        <p:spPr>
          <a:xfrm>
            <a:off x="460916" y="1935406"/>
            <a:ext cx="2484620" cy="41719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pt-PT" sz="2400" b="1" dirty="0">
                <a:solidFill>
                  <a:schemeClr val="dk1"/>
                </a:solidFill>
              </a:rPr>
              <a:t>Zweite</a:t>
            </a:r>
            <a:r>
              <a:rPr lang="pt-PT" sz="2400" b="1" i="0" u="none" strike="noStrike" cap="none" dirty="0">
                <a:solidFill>
                  <a:schemeClr val="dk1"/>
                </a:solidFill>
                <a:latin typeface="Arial"/>
                <a:ea typeface="Arial"/>
                <a:cs typeface="Arial"/>
                <a:sym typeface="Arial"/>
              </a:rPr>
              <a:t> Methode </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400"/>
              <a:buFont typeface="Arial"/>
              <a:buNone/>
            </a:pPr>
            <a:endParaRPr sz="2400" b="1"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400"/>
              <a:buFont typeface="Arial"/>
              <a:buNone/>
            </a:pPr>
            <a:r>
              <a:rPr lang="pt-PT" sz="2400" b="1" dirty="0">
                <a:solidFill>
                  <a:schemeClr val="dk1"/>
                </a:solidFill>
              </a:rPr>
              <a:t>Definition:</a:t>
            </a:r>
            <a:endParaRPr sz="2400" b="1" dirty="0">
              <a:solidFill>
                <a:schemeClr val="dk1"/>
              </a:solidFill>
            </a:endParaRPr>
          </a:p>
          <a:p>
            <a:pPr marL="0" marR="0" lvl="0" indent="0" algn="l" rtl="0">
              <a:lnSpc>
                <a:spcPct val="90000"/>
              </a:lnSpc>
              <a:spcBef>
                <a:spcPts val="0"/>
              </a:spcBef>
              <a:spcAft>
                <a:spcPts val="0"/>
              </a:spcAft>
              <a:buClr>
                <a:schemeClr val="dk1"/>
              </a:buClr>
              <a:buSzPts val="2400"/>
              <a:buFont typeface="Arial"/>
              <a:buNone/>
            </a:pPr>
            <a:endParaRPr sz="2400" b="1" dirty="0">
              <a:solidFill>
                <a:schemeClr val="dk1"/>
              </a:solidFill>
            </a:endParaRPr>
          </a:p>
          <a:p>
            <a:pPr marL="0" marR="0" lvl="0" indent="0" algn="l" rtl="0">
              <a:lnSpc>
                <a:spcPct val="90000"/>
              </a:lnSpc>
              <a:spcBef>
                <a:spcPts val="0"/>
              </a:spcBef>
              <a:spcAft>
                <a:spcPts val="0"/>
              </a:spcAft>
              <a:buClr>
                <a:schemeClr val="dk1"/>
              </a:buClr>
              <a:buSzPts val="2400"/>
              <a:buFont typeface="Arial"/>
              <a:buNone/>
            </a:pPr>
            <a:endParaRPr sz="2400" b="0" i="0" u="none" strike="noStrike" cap="none" dirty="0">
              <a:solidFill>
                <a:srgbClr val="A5A5A5"/>
              </a:solidFill>
              <a:latin typeface="Arial"/>
              <a:ea typeface="Arial"/>
              <a:cs typeface="Arial"/>
              <a:sym typeface="Arial"/>
            </a:endParaRPr>
          </a:p>
        </p:txBody>
      </p:sp>
      <p:sp>
        <p:nvSpPr>
          <p:cNvPr id="70" name="Google Shape;70;p2"/>
          <p:cNvSpPr/>
          <p:nvPr/>
        </p:nvSpPr>
        <p:spPr>
          <a:xfrm>
            <a:off x="1703226" y="2438095"/>
            <a:ext cx="9535045" cy="3670195"/>
          </a:xfrm>
          <a:prstGeom prst="rect">
            <a:avLst/>
          </a:prstGeom>
          <a:noFill/>
          <a:ln>
            <a:noFill/>
          </a:ln>
          <a:effectLst>
            <a:outerShdw blurRad="57150" dist="19050" dir="5400000" algn="bl" rotWithShape="0">
              <a:srgbClr val="000000">
                <a:alpha val="49411"/>
              </a:srgbClr>
            </a:outerShdw>
          </a:effectLst>
        </p:spPr>
        <p:txBody>
          <a:bodyPr spcFirstLastPara="1" wrap="square" lIns="91425" tIns="45700" rIns="91425" bIns="45700" anchor="t" anchorCtr="0">
            <a:spAutoFit/>
          </a:bodyPr>
          <a:lstStyle/>
          <a:p>
            <a:pPr marL="457200" marR="0" lvl="0" indent="0" algn="l" rtl="0">
              <a:lnSpc>
                <a:spcPct val="150000"/>
              </a:lnSpc>
              <a:spcBef>
                <a:spcPts val="0"/>
              </a:spcBef>
              <a:spcAft>
                <a:spcPts val="0"/>
              </a:spcAft>
              <a:buClr>
                <a:schemeClr val="dk1"/>
              </a:buClr>
              <a:buSzPts val="1100"/>
              <a:buFont typeface="Arial"/>
              <a:buNone/>
            </a:pPr>
            <a:r>
              <a:rPr lang="de-AT" sz="2500" dirty="0">
                <a:solidFill>
                  <a:schemeClr val="dk1"/>
                </a:solidFill>
                <a:latin typeface="Calibri"/>
                <a:ea typeface="Calibri"/>
                <a:cs typeface="Calibri"/>
                <a:sym typeface="Calibri"/>
              </a:rPr>
              <a:t>FALLSTUDIE</a:t>
            </a:r>
          </a:p>
          <a:p>
            <a:pPr marL="457200" marR="0" lvl="0" indent="0" algn="l" rtl="0">
              <a:lnSpc>
                <a:spcPct val="150000"/>
              </a:lnSpc>
              <a:spcBef>
                <a:spcPts val="0"/>
              </a:spcBef>
              <a:spcAft>
                <a:spcPts val="0"/>
              </a:spcAft>
              <a:buClr>
                <a:schemeClr val="dk1"/>
              </a:buClr>
              <a:buSzPts val="1100"/>
              <a:buFont typeface="Arial"/>
              <a:buNone/>
            </a:pPr>
            <a:r>
              <a:rPr lang="de-AT" sz="2500" dirty="0">
                <a:solidFill>
                  <a:schemeClr val="dk1"/>
                </a:solidFill>
                <a:latin typeface="Calibri"/>
                <a:ea typeface="Calibri"/>
                <a:cs typeface="Calibri"/>
                <a:sym typeface="Calibri"/>
              </a:rPr>
              <a:t>Was ist eine Fallstudie?</a:t>
            </a:r>
          </a:p>
          <a:p>
            <a:pPr marL="457200" marR="0" lvl="0" indent="0" algn="l" rtl="0">
              <a:lnSpc>
                <a:spcPct val="150000"/>
              </a:lnSpc>
              <a:spcBef>
                <a:spcPts val="0"/>
              </a:spcBef>
              <a:spcAft>
                <a:spcPts val="0"/>
              </a:spcAft>
              <a:buClr>
                <a:schemeClr val="dk1"/>
              </a:buClr>
              <a:buSzPts val="1100"/>
              <a:buFont typeface="Arial"/>
              <a:buNone/>
            </a:pPr>
            <a:r>
              <a:rPr lang="de-AT" sz="2500" dirty="0">
                <a:solidFill>
                  <a:schemeClr val="dk1"/>
                </a:solidFill>
                <a:latin typeface="Calibri"/>
                <a:ea typeface="Calibri"/>
                <a:cs typeface="Calibri"/>
                <a:sym typeface="Calibri"/>
              </a:rPr>
              <a:t>Fallstudie, Fallanalyse oder praktische Anwendungsstudie;</a:t>
            </a:r>
          </a:p>
          <a:p>
            <a:pPr marL="457200" marR="0" lvl="0" indent="0" algn="l" rtl="0">
              <a:lnSpc>
                <a:spcPct val="150000"/>
              </a:lnSpc>
              <a:spcBef>
                <a:spcPts val="0"/>
              </a:spcBef>
              <a:spcAft>
                <a:spcPts val="0"/>
              </a:spcAft>
              <a:buClr>
                <a:schemeClr val="dk1"/>
              </a:buClr>
              <a:buSzPts val="1100"/>
              <a:buFont typeface="Arial"/>
              <a:buNone/>
            </a:pPr>
            <a:r>
              <a:rPr lang="de-AT" sz="2500" dirty="0">
                <a:solidFill>
                  <a:schemeClr val="dk1"/>
                </a:solidFill>
                <a:latin typeface="Calibri"/>
                <a:ea typeface="Calibri"/>
                <a:cs typeface="Calibri"/>
                <a:sym typeface="Calibri"/>
              </a:rPr>
              <a:t>Die Analyse von Fallstudien ist eine moderne Methode, um einen Fall aus verschiedenen Blickwinkeln empirisch zu beleuchten.</a:t>
            </a:r>
          </a:p>
          <a:p>
            <a:pPr marL="457200" marR="0" lvl="0" indent="0" algn="l" rtl="0">
              <a:lnSpc>
                <a:spcPct val="150000"/>
              </a:lnSpc>
              <a:spcBef>
                <a:spcPts val="0"/>
              </a:spcBef>
              <a:spcAft>
                <a:spcPts val="0"/>
              </a:spcAft>
              <a:buClr>
                <a:schemeClr val="dk1"/>
              </a:buClr>
              <a:buSzPts val="11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pic>
        <p:nvPicPr>
          <p:cNvPr id="71" name="Google Shape;71;p2"/>
          <p:cNvPicPr preferRelativeResize="0"/>
          <p:nvPr/>
        </p:nvPicPr>
        <p:blipFill rotWithShape="1">
          <a:blip r:embed="rId3">
            <a:alphaModFix/>
          </a:blip>
          <a:srcRect/>
          <a:stretch/>
        </p:blipFill>
        <p:spPr>
          <a:xfrm>
            <a:off x="9717024" y="74709"/>
            <a:ext cx="2277892" cy="227789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13284ce09ad_0_1"/>
          <p:cNvSpPr/>
          <p:nvPr/>
        </p:nvSpPr>
        <p:spPr>
          <a:xfrm>
            <a:off x="460916" y="424856"/>
            <a:ext cx="82806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600"/>
              </a:spcBef>
              <a:spcAft>
                <a:spcPts val="0"/>
              </a:spcAft>
              <a:buClr>
                <a:schemeClr val="dk1"/>
              </a:buClr>
              <a:buSzPts val="1100"/>
              <a:buFont typeface="Arial"/>
              <a:buNone/>
            </a:pPr>
            <a:r>
              <a:rPr lang="pt-PT" sz="3600" b="1" i="0" u="none" strike="noStrike" cap="none" dirty="0">
                <a:solidFill>
                  <a:schemeClr val="dk1"/>
                </a:solidFill>
                <a:latin typeface="Calibri"/>
                <a:ea typeface="Calibri"/>
                <a:cs typeface="Calibri"/>
                <a:sym typeface="Calibri"/>
              </a:rPr>
              <a:t>Fallstudien/kritisches Denken</a:t>
            </a:r>
          </a:p>
          <a:p>
            <a:pPr marL="0" marR="0" lvl="0" indent="0" algn="l" rtl="0">
              <a:lnSpc>
                <a:spcPct val="100000"/>
              </a:lnSpc>
              <a:spcBef>
                <a:spcPts val="1200"/>
              </a:spcBef>
              <a:spcAft>
                <a:spcPts val="0"/>
              </a:spcAft>
              <a:buClr>
                <a:srgbClr val="000000"/>
              </a:buClr>
              <a:buSzPts val="3600"/>
              <a:buFont typeface="Arial"/>
              <a:buNone/>
            </a:pPr>
            <a:endParaRPr sz="3600" b="1" i="0" u="none" strike="noStrike" cap="none" dirty="0">
              <a:solidFill>
                <a:schemeClr val="dk1"/>
              </a:solidFill>
              <a:latin typeface="Calibri"/>
              <a:ea typeface="Calibri"/>
              <a:cs typeface="Calibri"/>
              <a:sym typeface="Calibri"/>
            </a:endParaRPr>
          </a:p>
        </p:txBody>
      </p:sp>
      <p:sp>
        <p:nvSpPr>
          <p:cNvPr id="77" name="Google Shape;77;g13284ce09ad_0_1"/>
          <p:cNvSpPr/>
          <p:nvPr/>
        </p:nvSpPr>
        <p:spPr>
          <a:xfrm>
            <a:off x="0" y="1393902"/>
            <a:ext cx="2263800" cy="301200"/>
          </a:xfrm>
          <a:prstGeom prst="homePlate">
            <a:avLst>
              <a:gd name="adj" fmla="val 50000"/>
            </a:avLst>
          </a:prstGeom>
          <a:solidFill>
            <a:srgbClr val="FED20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 name="Google Shape;78;g13284ce09ad_0_1"/>
          <p:cNvSpPr txBox="1"/>
          <p:nvPr/>
        </p:nvSpPr>
        <p:spPr>
          <a:xfrm>
            <a:off x="460916" y="1935406"/>
            <a:ext cx="2484600" cy="417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pt-PT" sz="2400" b="1" i="0" u="none" strike="noStrike" cap="none" dirty="0">
                <a:solidFill>
                  <a:schemeClr val="dk1"/>
                </a:solidFill>
                <a:latin typeface="Arial"/>
                <a:ea typeface="Arial"/>
                <a:cs typeface="Arial"/>
                <a:sym typeface="Arial"/>
              </a:rPr>
              <a:t>Dritte Methode:</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400"/>
              <a:buFont typeface="Arial"/>
              <a:buNone/>
            </a:pPr>
            <a:endParaRPr sz="2400" b="1" i="0" u="none" strike="noStrike" cap="none" dirty="0">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400"/>
              <a:buFont typeface="Arial"/>
              <a:buNone/>
            </a:pPr>
            <a:endParaRPr sz="2400" b="1" dirty="0">
              <a:solidFill>
                <a:schemeClr val="dk1"/>
              </a:solidFill>
            </a:endParaRPr>
          </a:p>
          <a:p>
            <a:pPr marL="0" marR="0" lvl="0" indent="0" algn="l" rtl="0">
              <a:lnSpc>
                <a:spcPct val="90000"/>
              </a:lnSpc>
              <a:spcBef>
                <a:spcPts val="0"/>
              </a:spcBef>
              <a:spcAft>
                <a:spcPts val="0"/>
              </a:spcAft>
              <a:buClr>
                <a:schemeClr val="dk1"/>
              </a:buClr>
              <a:buSzPts val="2400"/>
              <a:buFont typeface="Arial"/>
              <a:buNone/>
            </a:pPr>
            <a:endParaRPr sz="2400" b="0" i="0" u="none" strike="noStrike" cap="none" dirty="0">
              <a:solidFill>
                <a:srgbClr val="A5A5A5"/>
              </a:solidFill>
              <a:latin typeface="Arial"/>
              <a:ea typeface="Arial"/>
              <a:cs typeface="Arial"/>
              <a:sym typeface="Arial"/>
            </a:endParaRPr>
          </a:p>
        </p:txBody>
      </p:sp>
      <p:sp>
        <p:nvSpPr>
          <p:cNvPr id="79" name="Google Shape;79;g13284ce09ad_0_1"/>
          <p:cNvSpPr/>
          <p:nvPr/>
        </p:nvSpPr>
        <p:spPr>
          <a:xfrm>
            <a:off x="460925" y="2352600"/>
            <a:ext cx="11359500" cy="4120500"/>
          </a:xfrm>
          <a:prstGeom prst="rect">
            <a:avLst/>
          </a:prstGeom>
          <a:noFill/>
          <a:ln>
            <a:noFill/>
          </a:ln>
          <a:effectLst>
            <a:outerShdw blurRad="57150" dist="19050" dir="5400000" algn="bl" rotWithShape="0">
              <a:srgbClr val="000000">
                <a:alpha val="49410"/>
              </a:srgbClr>
            </a:outerShdw>
          </a:effectLst>
        </p:spPr>
        <p:txBody>
          <a:bodyPr spcFirstLastPara="1" wrap="square" lIns="91425" tIns="45700" rIns="91425" bIns="45700" anchor="t" anchorCtr="0">
            <a:noAutofit/>
          </a:bodyPr>
          <a:lstStyle/>
          <a:p>
            <a:pPr marL="457200" lvl="0" indent="0" algn="l" rtl="0">
              <a:lnSpc>
                <a:spcPct val="150000"/>
              </a:lnSpc>
              <a:spcBef>
                <a:spcPts val="0"/>
              </a:spcBef>
              <a:spcAft>
                <a:spcPts val="0"/>
              </a:spcAft>
              <a:buClr>
                <a:schemeClr val="dk1"/>
              </a:buClr>
              <a:buSzPts val="1100"/>
              <a:buFont typeface="Arial"/>
              <a:buNone/>
            </a:pPr>
            <a:r>
              <a:rPr lang="de-AT" sz="2500" dirty="0">
                <a:solidFill>
                  <a:schemeClr val="dk1"/>
                </a:solidFill>
                <a:latin typeface="Calibri"/>
                <a:ea typeface="Calibri"/>
                <a:cs typeface="Calibri"/>
                <a:sym typeface="Calibri"/>
              </a:rPr>
              <a:t>Die Harvard Universität war 1920 die erste, die diese Lehrmethode seit einem Jahrzehnt anwandte.</a:t>
            </a:r>
          </a:p>
          <a:p>
            <a:pPr marL="457200" lvl="0" indent="0" algn="l" rtl="0">
              <a:lnSpc>
                <a:spcPct val="150000"/>
              </a:lnSpc>
              <a:spcBef>
                <a:spcPts val="0"/>
              </a:spcBef>
              <a:spcAft>
                <a:spcPts val="0"/>
              </a:spcAft>
              <a:buClr>
                <a:schemeClr val="dk1"/>
              </a:buClr>
              <a:buSzPts val="1100"/>
              <a:buFont typeface="Arial"/>
              <a:buNone/>
            </a:pPr>
            <a:r>
              <a:rPr lang="de-AT" sz="2500" dirty="0">
                <a:solidFill>
                  <a:schemeClr val="dk1"/>
                </a:solidFill>
                <a:latin typeface="Calibri"/>
                <a:ea typeface="Calibri"/>
                <a:cs typeface="Calibri"/>
                <a:sym typeface="Calibri"/>
              </a:rPr>
              <a:t>Differenzierung in Fallstudien: kleine vs. große</a:t>
            </a:r>
            <a:r>
              <a:rPr lang="de-AT" sz="2500">
                <a:solidFill>
                  <a:schemeClr val="dk1"/>
                </a:solidFill>
                <a:latin typeface="Calibri"/>
                <a:ea typeface="Calibri"/>
                <a:cs typeface="Calibri"/>
                <a:sym typeface="Calibri"/>
              </a:rPr>
              <a:t>, wirkliche </a:t>
            </a:r>
            <a:r>
              <a:rPr lang="de-AT" sz="2500" dirty="0">
                <a:solidFill>
                  <a:schemeClr val="dk1"/>
                </a:solidFill>
                <a:latin typeface="Calibri"/>
                <a:ea typeface="Calibri"/>
                <a:cs typeface="Calibri"/>
                <a:sym typeface="Calibri"/>
              </a:rPr>
              <a:t>vs. fantastische Beispiele</a:t>
            </a:r>
          </a:p>
          <a:p>
            <a:pPr marL="457200" lvl="0" indent="0" algn="l" rtl="0">
              <a:lnSpc>
                <a:spcPct val="150000"/>
              </a:lnSpc>
              <a:spcBef>
                <a:spcPts val="0"/>
              </a:spcBef>
              <a:spcAft>
                <a:spcPts val="0"/>
              </a:spcAft>
              <a:buClr>
                <a:schemeClr val="dk1"/>
              </a:buClr>
              <a:buSzPts val="1100"/>
              <a:buFont typeface="Arial"/>
              <a:buNone/>
            </a:pPr>
            <a:r>
              <a:rPr lang="de-AT" sz="2500" dirty="0">
                <a:solidFill>
                  <a:schemeClr val="dk1"/>
                </a:solidFill>
                <a:latin typeface="Calibri"/>
                <a:ea typeface="Calibri"/>
                <a:cs typeface="Calibri"/>
                <a:sym typeface="Calibri"/>
              </a:rPr>
              <a:t>Gegenstand der Analyse: Einzelpersonen vs. Gruppen von Menschen</a:t>
            </a:r>
          </a:p>
          <a:p>
            <a:pPr marL="457200" lvl="0" indent="0" algn="l" rtl="0">
              <a:lnSpc>
                <a:spcPct val="150000"/>
              </a:lnSpc>
              <a:spcBef>
                <a:spcPts val="0"/>
              </a:spcBef>
              <a:spcAft>
                <a:spcPts val="0"/>
              </a:spcAft>
              <a:buClr>
                <a:schemeClr val="dk1"/>
              </a:buClr>
              <a:buSzPts val="1100"/>
              <a:buFont typeface="Arial"/>
              <a:buNone/>
            </a:pPr>
            <a:r>
              <a:rPr lang="de-AT" sz="1800" i="1" dirty="0">
                <a:solidFill>
                  <a:schemeClr val="dk1"/>
                </a:solidFill>
                <a:latin typeface="Calibri"/>
                <a:ea typeface="Calibri"/>
                <a:cs typeface="Calibri"/>
                <a:sym typeface="Calibri"/>
              </a:rPr>
              <a:t>„Das ist es, was die Case-Methode tut – sie versetzt die SchülerInnen direkt ins Spiel und stellt sicher, dass sie nicht nur Fähigkeiten und abstraktes Wissen erwerben, sondern auch ein solides Verständnis der Außenwelt.“ </a:t>
            </a:r>
            <a:r>
              <a:rPr lang="pt-PT" sz="1800" dirty="0">
                <a:solidFill>
                  <a:schemeClr val="dk1"/>
                </a:solidFill>
                <a:latin typeface="Calibri"/>
                <a:ea typeface="Calibri"/>
                <a:cs typeface="Calibri"/>
                <a:sym typeface="Calibri"/>
              </a:rPr>
              <a:t>(</a:t>
            </a:r>
            <a:r>
              <a:rPr lang="pt-PT" sz="1800" i="1" dirty="0">
                <a:solidFill>
                  <a:schemeClr val="dk1"/>
                </a:solidFill>
                <a:latin typeface="Calibri"/>
                <a:ea typeface="Calibri"/>
                <a:cs typeface="Calibri"/>
                <a:sym typeface="Calibri"/>
              </a:rPr>
              <a:t>Yannis Normand 2017)</a:t>
            </a:r>
            <a:endParaRPr sz="180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pic>
        <p:nvPicPr>
          <p:cNvPr id="80" name="Google Shape;80;g13284ce09ad_0_1"/>
          <p:cNvPicPr preferRelativeResize="0"/>
          <p:nvPr/>
        </p:nvPicPr>
        <p:blipFill rotWithShape="1">
          <a:blip r:embed="rId3">
            <a:alphaModFix/>
          </a:blip>
          <a:srcRect/>
          <a:stretch/>
        </p:blipFill>
        <p:spPr>
          <a:xfrm>
            <a:off x="9717024" y="74709"/>
            <a:ext cx="2277892" cy="2277892"/>
          </a:xfrm>
          <a:prstGeom prst="rect">
            <a:avLst/>
          </a:prstGeom>
          <a:noFill/>
          <a:ln>
            <a:noFill/>
          </a:ln>
        </p:spPr>
      </p:pic>
      <p:pic>
        <p:nvPicPr>
          <p:cNvPr id="81" name="Google Shape;81;g13284ce09ad_0_1"/>
          <p:cNvPicPr preferRelativeResize="0"/>
          <p:nvPr/>
        </p:nvPicPr>
        <p:blipFill>
          <a:blip r:embed="rId4">
            <a:alphaModFix/>
          </a:blip>
          <a:stretch>
            <a:fillRect/>
          </a:stretch>
        </p:blipFill>
        <p:spPr>
          <a:xfrm>
            <a:off x="6315718" y="565358"/>
            <a:ext cx="2425798" cy="1657088"/>
          </a:xfrm>
          <a:prstGeom prst="rect">
            <a:avLst/>
          </a:prstGeom>
          <a:noFill/>
          <a:ln>
            <a:noFill/>
          </a:ln>
          <a:effectLst>
            <a:outerShdw blurRad="57150" dist="19050" dir="5400000" algn="bl" rotWithShape="0">
              <a:srgbClr val="000000">
                <a:alpha val="4941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3"/>
          <p:cNvPicPr preferRelativeResize="0"/>
          <p:nvPr/>
        </p:nvPicPr>
        <p:blipFill rotWithShape="1">
          <a:blip r:embed="rId3">
            <a:alphaModFix/>
          </a:blip>
          <a:srcRect/>
          <a:stretch/>
        </p:blipFill>
        <p:spPr>
          <a:xfrm>
            <a:off x="0" y="48850"/>
            <a:ext cx="12191999" cy="6760325"/>
          </a:xfrm>
          <a:prstGeom prst="rect">
            <a:avLst/>
          </a:prstGeom>
          <a:noFill/>
          <a:ln>
            <a:noFill/>
          </a:ln>
        </p:spPr>
      </p:pic>
      <p:sp>
        <p:nvSpPr>
          <p:cNvPr id="87" name="Google Shape;87;p3"/>
          <p:cNvSpPr txBox="1"/>
          <p:nvPr/>
        </p:nvSpPr>
        <p:spPr>
          <a:xfrm>
            <a:off x="963100" y="1138155"/>
            <a:ext cx="10638963" cy="61198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ED201"/>
              </a:buClr>
              <a:buSzPts val="5400"/>
              <a:buFont typeface="Arial"/>
              <a:buNone/>
            </a:pPr>
            <a:r>
              <a:rPr lang="de-AT" sz="2000" b="0" i="0" dirty="0">
                <a:solidFill>
                  <a:schemeClr val="bg1"/>
                </a:solidFill>
                <a:effectLst/>
                <a:latin typeface="arial" panose="020B0604020202020204" pitchFamily="34" charset="0"/>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2000" b="1" i="0" u="none" strike="noStrike" cap="none" dirty="0">
              <a:solidFill>
                <a:schemeClr val="bg1"/>
              </a:solidFill>
              <a:latin typeface="Arial"/>
              <a:ea typeface="Arial"/>
              <a:cs typeface="Arial"/>
              <a:sym typeface="Arial"/>
            </a:endParaRPr>
          </a:p>
        </p:txBody>
      </p:sp>
      <p:pic>
        <p:nvPicPr>
          <p:cNvPr id="3" name="Grafik 2">
            <a:extLst>
              <a:ext uri="{FF2B5EF4-FFF2-40B4-BE49-F238E27FC236}">
                <a16:creationId xmlns:a16="http://schemas.microsoft.com/office/drawing/2014/main" id="{3488553C-D98E-0105-75A5-43E43054FEEE}"/>
              </a:ext>
            </a:extLst>
          </p:cNvPr>
          <p:cNvPicPr>
            <a:picLocks noChangeAspect="1"/>
          </p:cNvPicPr>
          <p:nvPr/>
        </p:nvPicPr>
        <p:blipFill>
          <a:blip r:embed="rId4"/>
          <a:stretch>
            <a:fillRect/>
          </a:stretch>
        </p:blipFill>
        <p:spPr>
          <a:xfrm>
            <a:off x="0" y="5827276"/>
            <a:ext cx="4680155" cy="981874"/>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186</Words>
  <Application>Microsoft Office PowerPoint</Application>
  <PresentationFormat>Breitbild</PresentationFormat>
  <Paragraphs>16</Paragraphs>
  <Slides>4</Slides>
  <Notes>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vt:i4>
      </vt:variant>
    </vt:vector>
  </HeadingPairs>
  <TitlesOfParts>
    <vt:vector size="8" baseType="lpstr">
      <vt:lpstr>Arial</vt:lpstr>
      <vt:lpstr>Arial</vt:lpstr>
      <vt:lpstr>Calibri</vt:lpstr>
      <vt:lpstr>Simple Light</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CAROLINA CODER MEIRA</dc:creator>
  <cp:lastModifiedBy>Petra Hauser</cp:lastModifiedBy>
  <cp:revision>4</cp:revision>
  <dcterms:created xsi:type="dcterms:W3CDTF">2021-09-08T13:19:00Z</dcterms:created>
  <dcterms:modified xsi:type="dcterms:W3CDTF">2023-04-13T13:42:55Z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11530c-902c-4b75-8616-d6c82cd1332a_Enabled">
    <vt:lpwstr>true</vt:lpwstr>
  </property>
  <property fmtid="{D5CDD505-2E9C-101B-9397-08002B2CF9AE}" pid="3" name="MSIP_Label_9811530c-902c-4b75-8616-d6c82cd1332a_SetDate">
    <vt:lpwstr>2021-09-08T14:12:37Z</vt:lpwstr>
  </property>
  <property fmtid="{D5CDD505-2E9C-101B-9397-08002B2CF9AE}" pid="4" name="MSIP_Label_9811530c-902c-4b75-8616-d6c82cd1332a_Method">
    <vt:lpwstr>Standard</vt:lpwstr>
  </property>
  <property fmtid="{D5CDD505-2E9C-101B-9397-08002B2CF9AE}" pid="5" name="MSIP_Label_9811530c-902c-4b75-8616-d6c82cd1332a_Name">
    <vt:lpwstr>9811530c-902c-4b75-8616-d6c82cd1332a</vt:lpwstr>
  </property>
  <property fmtid="{D5CDD505-2E9C-101B-9397-08002B2CF9AE}" pid="6" name="MSIP_Label_9811530c-902c-4b75-8616-d6c82cd1332a_SiteId">
    <vt:lpwstr>bf86fbdb-f8c2-440e-923c-05a60dc2bc9b</vt:lpwstr>
  </property>
  <property fmtid="{D5CDD505-2E9C-101B-9397-08002B2CF9AE}" pid="7" name="MSIP_Label_9811530c-902c-4b75-8616-d6c82cd1332a_ActionId">
    <vt:lpwstr>e9f71ad1-d2e1-40e2-8751-ebe6e0fdbbc0</vt:lpwstr>
  </property>
  <property fmtid="{D5CDD505-2E9C-101B-9397-08002B2CF9AE}" pid="8" name="MSIP_Label_9811530c-902c-4b75-8616-d6c82cd1332a_ContentBits">
    <vt:lpwstr>0</vt:lpwstr>
  </property>
  <property fmtid="{D5CDD505-2E9C-101B-9397-08002B2CF9AE}" pid="9" name="ContentTypeId">
    <vt:lpwstr>0x010100B55D2836E32A2045AA1DF5E1CF9BE319</vt:lpwstr>
  </property>
</Properties>
</file>