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iH7jbkBZeKIYq+loKwKh4GL/IP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8" name="Google Shape;5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5" name="Google Shape;6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314346b5b9_0_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4" name="Google Shape;74;g1314346b5b9_0_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314346b5b9_0_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4" name="Google Shape;84;g1314346b5b9_0_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11cf7d01ddf_0_58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/>
        </p:txBody>
      </p:sp>
      <p:sp>
        <p:nvSpPr>
          <p:cNvPr id="15" name="Google Shape;15;g11cf7d01ddf_0_58"/>
          <p:cNvSpPr txBox="1"/>
          <p:nvPr>
            <p:ph idx="1" type="subTitle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16" name="Google Shape;16;g11cf7d01ddf_0_5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1cf7d01ddf_0_90"/>
          <p:cNvSpPr txBox="1"/>
          <p:nvPr>
            <p:ph idx="1" type="body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49" name="Google Shape;49;g11cf7d01ddf_0_9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cf7d01ddf_0_93"/>
          <p:cNvSpPr txBox="1"/>
          <p:nvPr>
            <p:ph hasCustomPrompt="1" type="title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2" name="Google Shape;52;g11cf7d01ddf_0_93"/>
          <p:cNvSpPr txBox="1"/>
          <p:nvPr>
            <p:ph idx="1" type="body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53" name="Google Shape;53;g11cf7d01ddf_0_9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Esquema Personalizado">
  <p:cSld name="1_Esquema Personalizado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ma imagem com pessoa, mulher, interior&#10;&#10;Descrição gerada automaticamente" id="55" name="Google Shape;55;g11cf7d01ddf_0_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15" y="0"/>
            <a:ext cx="12189972" cy="685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11cf7d01ddf_0_9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11cf7d01ddf_0_62"/>
          <p:cNvSpPr txBox="1"/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1" name="Google Shape;21;g11cf7d01ddf_0_6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11cf7d01ddf_0_65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4" name="Google Shape;24;g11cf7d01ddf_0_65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25" name="Google Shape;25;g11cf7d01ddf_0_6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11cf7d01ddf_0_69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8" name="Google Shape;28;g11cf7d01ddf_0_69"/>
          <p:cNvSpPr txBox="1"/>
          <p:nvPr>
            <p:ph idx="1" type="body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9" name="Google Shape;29;g11cf7d01ddf_0_69"/>
          <p:cNvSpPr txBox="1"/>
          <p:nvPr>
            <p:ph idx="2" type="body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0" name="Google Shape;30;g11cf7d01ddf_0_6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11cf7d01ddf_0_74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3" name="Google Shape;33;g11cf7d01ddf_0_7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11cf7d01ddf_0_77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36" name="Google Shape;36;g11cf7d01ddf_0_77"/>
          <p:cNvSpPr txBox="1"/>
          <p:nvPr>
            <p:ph idx="1" type="body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7" name="Google Shape;37;g11cf7d01ddf_0_7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11cf7d01ddf_0_81"/>
          <p:cNvSpPr txBox="1"/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40" name="Google Shape;40;g11cf7d01ddf_0_8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11cf7d01ddf_0_84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g11cf7d01ddf_0_84"/>
          <p:cNvSpPr txBox="1"/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44" name="Google Shape;44;g11cf7d01ddf_0_84"/>
          <p:cNvSpPr txBox="1"/>
          <p:nvPr>
            <p:ph idx="1" type="subTitle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45" name="Google Shape;45;g11cf7d01ddf_0_84"/>
          <p:cNvSpPr txBox="1"/>
          <p:nvPr>
            <p:ph idx="2" type="body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46" name="Google Shape;46;g11cf7d01ddf_0_8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1cf7d01ddf_0_54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g11cf7d01ddf_0_54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92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92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92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92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92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92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92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92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g11cf7d01ddf_0_5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6722" y="981952"/>
            <a:ext cx="4270983" cy="42709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1863" y="5252935"/>
            <a:ext cx="3060700" cy="142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857055" y="1182450"/>
            <a:ext cx="4762500" cy="476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"/>
          <p:cNvSpPr/>
          <p:nvPr/>
        </p:nvSpPr>
        <p:spPr>
          <a:xfrm>
            <a:off x="0" y="1393902"/>
            <a:ext cx="2263698" cy="301083"/>
          </a:xfrm>
          <a:prstGeom prst="homePlate">
            <a:avLst>
              <a:gd fmla="val 50000" name="adj"/>
            </a:avLst>
          </a:prstGeom>
          <a:solidFill>
            <a:srgbClr val="FED20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2"/>
          <p:cNvSpPr txBox="1"/>
          <p:nvPr/>
        </p:nvSpPr>
        <p:spPr>
          <a:xfrm>
            <a:off x="460916" y="1935406"/>
            <a:ext cx="2484620" cy="4171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pt-P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lang="pt-PT" sz="2400">
                <a:solidFill>
                  <a:schemeClr val="dk1"/>
                </a:solidFill>
              </a:rPr>
              <a:t>º </a:t>
            </a:r>
            <a:r>
              <a:rPr b="1" i="0" lang="pt-P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b="1" lang="pt-PT" sz="2400">
                <a:solidFill>
                  <a:schemeClr val="dk1"/>
                </a:solidFill>
              </a:rPr>
              <a:t>étodo</a:t>
            </a:r>
            <a:r>
              <a:rPr b="1" i="0" lang="pt-P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2"/>
          <p:cNvSpPr/>
          <p:nvPr/>
        </p:nvSpPr>
        <p:spPr>
          <a:xfrm>
            <a:off x="543100" y="3044075"/>
            <a:ext cx="9119700" cy="33885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411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873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Atividade "Pensa-Partilha-Reflete"</a:t>
            </a:r>
            <a:endParaRPr b="0" i="0" sz="2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P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estudantes serão divididos em pequenos grupos para responder às seguintes questões: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P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a) o que é o pensamento crítico,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P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b) qual é um exemplo de pensamento crítico?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P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c) dê um exemplo de um evento recente em que aplicou o pensamento crítico.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0" name="Google Shape;7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7024" y="74709"/>
            <a:ext cx="2277892" cy="2277892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2"/>
          <p:cNvSpPr/>
          <p:nvPr/>
        </p:nvSpPr>
        <p:spPr>
          <a:xfrm>
            <a:off x="460916" y="424856"/>
            <a:ext cx="82806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pt-PT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Debate/</a:t>
            </a:r>
            <a:r>
              <a:rPr b="1" lang="pt-PT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Pensamento Crítico</a:t>
            </a:r>
            <a:endParaRPr b="1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314346b5b9_0_2"/>
          <p:cNvSpPr/>
          <p:nvPr/>
        </p:nvSpPr>
        <p:spPr>
          <a:xfrm>
            <a:off x="0" y="1393902"/>
            <a:ext cx="2263800" cy="301200"/>
          </a:xfrm>
          <a:prstGeom prst="homePlate">
            <a:avLst>
              <a:gd fmla="val 50000" name="adj"/>
            </a:avLst>
          </a:prstGeom>
          <a:solidFill>
            <a:srgbClr val="FED20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g1314346b5b9_0_2"/>
          <p:cNvSpPr txBox="1"/>
          <p:nvPr/>
        </p:nvSpPr>
        <p:spPr>
          <a:xfrm>
            <a:off x="460916" y="1935406"/>
            <a:ext cx="2484600" cy="4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pt-PT" sz="2400">
                <a:solidFill>
                  <a:schemeClr val="dk1"/>
                </a:solidFill>
              </a:rPr>
              <a:t>1º Método: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g1314346b5b9_0_2"/>
          <p:cNvSpPr/>
          <p:nvPr/>
        </p:nvSpPr>
        <p:spPr>
          <a:xfrm>
            <a:off x="543100" y="3044075"/>
            <a:ext cx="9119700" cy="33885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411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Uma citação de Albert Einstein será lida para a turma para ajudar a adicionar contexto à importância do pensamento crítico: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"A coisa mais importante é nunca parar de questionar. A curiosidade tem a sua própria razão de existir." - Albert Einstein - Das memórias de William Miller, um editor, citado na revista Life, 2 de maio de 1955; Expandido, p. 281.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9" name="Google Shape;79;g1314346b5b9_0_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7024" y="74709"/>
            <a:ext cx="2277892" cy="2277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g1314346b5b9_0_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462900" y="223650"/>
            <a:ext cx="3199900" cy="31999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411"/>
              </a:srgbClr>
            </a:outerShdw>
          </a:effectLst>
        </p:spPr>
      </p:pic>
      <p:sp>
        <p:nvSpPr>
          <p:cNvPr id="81" name="Google Shape;81;g1314346b5b9_0_2"/>
          <p:cNvSpPr/>
          <p:nvPr/>
        </p:nvSpPr>
        <p:spPr>
          <a:xfrm>
            <a:off x="460916" y="424856"/>
            <a:ext cx="82806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pt-PT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Debate/</a:t>
            </a:r>
            <a:r>
              <a:rPr b="1" lang="pt-PT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Pensamento Crítico</a:t>
            </a:r>
            <a:endParaRPr b="1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314346b5b9_0_12"/>
          <p:cNvSpPr/>
          <p:nvPr/>
        </p:nvSpPr>
        <p:spPr>
          <a:xfrm>
            <a:off x="0" y="1393902"/>
            <a:ext cx="2263800" cy="301200"/>
          </a:xfrm>
          <a:prstGeom prst="homePlate">
            <a:avLst>
              <a:gd fmla="val 50000" name="adj"/>
            </a:avLst>
          </a:prstGeom>
          <a:solidFill>
            <a:srgbClr val="FED20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g1314346b5b9_0_12"/>
          <p:cNvSpPr txBox="1"/>
          <p:nvPr/>
        </p:nvSpPr>
        <p:spPr>
          <a:xfrm>
            <a:off x="2548141" y="1335856"/>
            <a:ext cx="2484600" cy="4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pt-P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1st Method 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g1314346b5b9_0_12"/>
          <p:cNvSpPr/>
          <p:nvPr/>
        </p:nvSpPr>
        <p:spPr>
          <a:xfrm>
            <a:off x="599250" y="1882425"/>
            <a:ext cx="10993500" cy="45771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41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P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Definição de pensamento crítico: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1800">
                <a:latin typeface="Calibri"/>
                <a:ea typeface="Calibri"/>
                <a:cs typeface="Calibri"/>
                <a:sym typeface="Calibri"/>
              </a:rPr>
              <a:t>"O pensamento crítico é o processo intelectualmente disciplinado de conceituar, aplicar, analisar, sintetizar e/ou avaliar ativamente a informação recolhida de, ou gerada por, observação, experiência, reflexão, raciocínio ou comunicação, como um guia para crença e ação. Na sua forma exemplar, baseia-se em valores intelectuais universais que transcendem as divisões de assuntos: clareza, precisão, consistência, relevância, evidência sólida, boas razões, profundidade, amplitude e justiça.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1800">
                <a:latin typeface="Calibri"/>
                <a:ea typeface="Calibri"/>
                <a:cs typeface="Calibri"/>
                <a:sym typeface="Calibri"/>
              </a:rPr>
              <a:t>Envolve a análise daqueles elementos ou estruturas de pensamento implícitos em todo o raciocínio: propósito, problema ou questão em causa; pressupostos; conceitos; fundamentação empírica; raciocínio que leva a conclusões; implicações e consequências; objeções de pontos de vista alternativos; e enquadramento de referência. O pensamento crítico, sendo responsivo ao assunto variável, questões e propósitos, está incorporado numa família de modos de pensamento entrelaçados, entre eles: pensamento científico, pensamento matemático, pensamento histórico, pensamento antropológico, pensamento económico, pensamento moral e pensamento filosófico."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PT" sz="1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(Pensamento crítico definido pelo Conselho Nacional para a Excelência em Pensamento Crítico, 1987)</a:t>
            </a:r>
            <a:endParaRPr b="1" sz="1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Google Shape;89;g1314346b5b9_0_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7024" y="74709"/>
            <a:ext cx="2277892" cy="2277892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g1314346b5b9_0_12"/>
          <p:cNvSpPr/>
          <p:nvPr/>
        </p:nvSpPr>
        <p:spPr>
          <a:xfrm>
            <a:off x="460916" y="424856"/>
            <a:ext cx="82806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pt-PT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Debate/</a:t>
            </a:r>
            <a:r>
              <a:rPr b="1" lang="pt-PT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Pensamento Crítico</a:t>
            </a:r>
            <a:endParaRPr b="1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g1314346b5b9_0_12"/>
          <p:cNvSpPr/>
          <p:nvPr/>
        </p:nvSpPr>
        <p:spPr>
          <a:xfrm>
            <a:off x="2466900" y="1223575"/>
            <a:ext cx="2812200" cy="611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pt-PT" sz="2400">
                <a:solidFill>
                  <a:schemeClr val="dk1"/>
                </a:solidFill>
                <a:highlight>
                  <a:schemeClr val="lt1"/>
                </a:highlight>
              </a:rPr>
              <a:t>1º Método:</a:t>
            </a:r>
            <a:endParaRPr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8850"/>
            <a:ext cx="12191999" cy="676032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3"/>
          <p:cNvSpPr txBox="1"/>
          <p:nvPr/>
        </p:nvSpPr>
        <p:spPr>
          <a:xfrm>
            <a:off x="1149914" y="1157820"/>
            <a:ext cx="4230600" cy="7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D201"/>
              </a:buClr>
              <a:buSzPts val="5400"/>
              <a:buFont typeface="Arial"/>
              <a:buNone/>
            </a:pPr>
            <a:r>
              <a:rPr b="1" lang="pt-PT" sz="5400">
                <a:solidFill>
                  <a:srgbClr val="FED201"/>
                </a:solidFill>
              </a:rPr>
              <a:t>Obrigado</a:t>
            </a:r>
            <a:endParaRPr b="1" i="0" sz="5400" u="none" cap="none" strike="noStrike">
              <a:solidFill>
                <a:srgbClr val="FED20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2021-09-08T13:19:00Z</dcterms:created>
  <dc:creator>CAROLINA CODER MEIRA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811530c-902c-4b75-8616-d6c82cd1332a_Enabled">
    <vt:lpwstr>true</vt:lpwstr>
  </property>
  <property fmtid="{D5CDD505-2E9C-101B-9397-08002B2CF9AE}" pid="3" name="MSIP_Label_9811530c-902c-4b75-8616-d6c82cd1332a_SetDate">
    <vt:lpwstr>2021-09-08T14:12:37Z</vt:lpwstr>
  </property>
  <property fmtid="{D5CDD505-2E9C-101B-9397-08002B2CF9AE}" pid="4" name="MSIP_Label_9811530c-902c-4b75-8616-d6c82cd1332a_Method">
    <vt:lpwstr>Standard</vt:lpwstr>
  </property>
  <property fmtid="{D5CDD505-2E9C-101B-9397-08002B2CF9AE}" pid="5" name="MSIP_Label_9811530c-902c-4b75-8616-d6c82cd1332a_Name">
    <vt:lpwstr>9811530c-902c-4b75-8616-d6c82cd1332a</vt:lpwstr>
  </property>
  <property fmtid="{D5CDD505-2E9C-101B-9397-08002B2CF9AE}" pid="6" name="MSIP_Label_9811530c-902c-4b75-8616-d6c82cd1332a_SiteId">
    <vt:lpwstr>bf86fbdb-f8c2-440e-923c-05a60dc2bc9b</vt:lpwstr>
  </property>
  <property fmtid="{D5CDD505-2E9C-101B-9397-08002B2CF9AE}" pid="7" name="MSIP_Label_9811530c-902c-4b75-8616-d6c82cd1332a_ActionId">
    <vt:lpwstr>e9f71ad1-d2e1-40e2-8751-ebe6e0fdbbc0</vt:lpwstr>
  </property>
  <property fmtid="{D5CDD505-2E9C-101B-9397-08002B2CF9AE}" pid="8" name="MSIP_Label_9811530c-902c-4b75-8616-d6c82cd1332a_ContentBits">
    <vt:lpwstr>0</vt:lpwstr>
  </property>
  <property fmtid="{D5CDD505-2E9C-101B-9397-08002B2CF9AE}" pid="9" name="ContentTypeId">
    <vt:lpwstr>0x010100B55D2836E32A2045AA1DF5E1CF9BE319</vt:lpwstr>
  </property>
</Properties>
</file>