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gelC30enP7xdZ/DVphha8ZrGc/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264d32604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g13264d32604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264d32604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g13264d32604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264d32604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g13264d32604_0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264d32604_0_1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g13264d32604_0_1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3264d32604_0_85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3264d32604_0_85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3264d32604_0_8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3264d32604_0_117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3264d32604_0_11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264d32604_0_120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3264d32604_0_120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3264d32604_0_1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3264d32604_0_1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3264d32604_0_12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3264d32604_0_89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3264d32604_0_8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3264d32604_0_9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3264d32604_0_9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3264d32604_0_9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3264d32604_0_9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3264d32604_0_96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3264d32604_0_96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3264d32604_0_9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3264d32604_0_10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3264d32604_0_10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3264d32604_0_104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3264d32604_0_104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3264d32604_0_10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3264d32604_0_10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3264d32604_0_10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3264d32604_0_11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3264d32604_0_111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3264d32604_0_111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3264d32604_0_111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3264d32604_0_1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3264d32604_0_8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3264d32604_0_8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3264d32604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hyperlink" Target="https://docs.google.com/forms/d/1aKwlH2WdS6VZ2UMF-gsXjQgIPHIRP1cd9mYDnEXDqSU/prefil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85230" y="1399300"/>
            <a:ext cx="7459494" cy="418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25" y="1935400"/>
            <a:ext cx="93951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Πέντε λογικές πλάνες που χρησιμοποιούνται συχνά σε πολιτικές συζητήσεις που πρέπει να αποφευχθούν:</a:t>
            </a:r>
            <a:endParaRPr b="1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3050" y="2790825"/>
            <a:ext cx="6096000" cy="406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264d32604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13264d32604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13264d32604_0_2"/>
          <p:cNvSpPr txBox="1"/>
          <p:nvPr/>
        </p:nvSpPr>
        <p:spPr>
          <a:xfrm>
            <a:off x="460925" y="1935400"/>
            <a:ext cx="9395100" cy="22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 Red Herring Fall</a:t>
            </a: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acy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Γνωστό και ως: λάθος κατεύθυνση, προπέτασμα καπνού, θόλωση του ζητήματος, δίπλα στο σημείο και άμυνα Chewbacca.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Ένα επιχείρημα Red Herring είναι ένα επιχείρημα που αλλάζει το θέμα, αποσπώντας την προσοχή του κοινού από το πραγματικό ζήτημα για να επικεντρωθεί σε κάτι άλλο όπου ο ομιλητής νιώθει πιο άνετα και πιο σίγουρος.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g13264d32604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g13264d32604_0_2"/>
          <p:cNvSpPr txBox="1"/>
          <p:nvPr/>
        </p:nvSpPr>
        <p:spPr>
          <a:xfrm>
            <a:off x="460925" y="4472575"/>
            <a:ext cx="95037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 Strawman Fallacy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Επίσης γνωστή στο Ηνωμένο Βασίλειο ως θεία Σάλι.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Ένα επιχείρημα Strawman είναι μια σκόπιμη παραποίηση της θέσης ενός αντιπάλου. Θέτει έναν εύκολο (και ψεύτικο) στόχο για να χτυπήσει τον ομιλητή.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264d32604_0_14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13264d32604_0_14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13264d32604_0_14"/>
          <p:cNvSpPr txBox="1"/>
          <p:nvPr/>
        </p:nvSpPr>
        <p:spPr>
          <a:xfrm>
            <a:off x="460925" y="1935400"/>
            <a:ext cx="102897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 Slippery Slope Fallacy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Γνωστό και ως παράλογη παρέκταση, λεπτή άκρη της σφήνας και μύτη καμήλας κάτω από τη σκηνή.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επιχείρημα Slippery Slope είναι μια εκδοχή μιας </a:t>
            </a: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Herring Fallacy</a:t>
            </a: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Συγκεκριμένα, πρόκειται για τον ισχυρισμό ότι μια πολιτική που κάνει ένα μικρό βήμα προς μια κατεύθυνση θα οδηγήσει σε μια αλυσίδα γεγονότων που θα οδηγήσει σε δραστικές αλλαγές.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g13264d32604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13264d32604_0_14"/>
          <p:cNvSpPr txBox="1"/>
          <p:nvPr/>
        </p:nvSpPr>
        <p:spPr>
          <a:xfrm>
            <a:off x="460925" y="4472575"/>
            <a:ext cx="95037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(4) Begging the Question Fallacy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Επίσης γνωστό ως: υποθέτοντας το αρχικό σημείο, η κότα έκανε το αυγό, και κυκλικός συλλογισμός.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Σε ένα επιχείρημα Begging the Question, το συμπέρασμα υποτίθεται σε μία από τις υποθέσεις του επιχειρήματος και αυτή η υπόθεση δεν υποστηρίζεται από ανεξάρτητα στοιχεία. Συχνά ονομάζεται κυκλικός συλλογισμός, αρχίζει και τελειώνει στο ίδιο σημείο.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264d32604_0_24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13264d32604_0_24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13264d32604_0_24"/>
          <p:cNvSpPr txBox="1"/>
          <p:nvPr/>
        </p:nvSpPr>
        <p:spPr>
          <a:xfrm>
            <a:off x="460925" y="1935400"/>
            <a:ext cx="102897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(5) Post Hoc Fallacy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Από τη λατινική φράση "post hoc, ergo propter hoc", που σημαίνει "μετά από αυτό, επομένως λόγω αυτού". Γνωστό και ως ψευδής αιτία.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πλάνη εμφανίζεται όταν ένα επιχείρημα διατυπώνεται χρησιμοποιώντας παράλογη συλλογιστική. Post hoc είναι μια πλάνη όπου ο ένας αιτιολογεί ότι αφού ένα γεγονός συνέβη πριν από ένα άλλο, τότε το πρώτο γεγονός προκάλεσε το άλλο. Αυτό δεν συμβαίνει πάντα.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13264d32604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13264d32604_0_24"/>
          <p:cNvSpPr txBox="1"/>
          <p:nvPr/>
        </p:nvSpPr>
        <p:spPr>
          <a:xfrm>
            <a:off x="1019225" y="5022875"/>
            <a:ext cx="7494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lang="pt-PT" sz="2500" u="sng">
                <a:solidFill>
                  <a:schemeClr val="hlink"/>
                </a:solidFill>
                <a:hlinkClick r:id="rId4"/>
              </a:rPr>
              <a:t>Διάλεξε τη σωστή πλάνη! QUIZ!!</a:t>
            </a:r>
            <a:endParaRPr b="1" i="0" sz="2500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264d32604_0_135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13264d32604_0_135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13264d32604_0_135"/>
          <p:cNvSpPr txBox="1"/>
          <p:nvPr/>
        </p:nvSpPr>
        <p:spPr>
          <a:xfrm>
            <a:off x="460925" y="1935400"/>
            <a:ext cx="10289700" cy="42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Ένας κριτικά σκεπτόμενος είναι σε θέση: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Να κάνει ζωτικές ερωτήσεις και προβλήματα, διατυπώνοντάς τα με σαφήνεια και ακρίβεια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Να συλλέγει και να αξιολογεί ζωτικής σημασίας πληροφορίες, χρησιμοποιώντας αφηρημένες ιδέες για την αποτελεσματική ερμηνεία τους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Να αναπτύξει καλά αιτιολογημένα και ελεγμένα συμπεράσματα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Να είναι ανοιχτόμυαλος για εναλλακτικές απόψεις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Να μπορεί να αναγνωρίσει και να αξιολογήσει υποθέσεις, επιπτώσεις και κατάλληλες συνέπειες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Να είναι κανός να επικοινωνεί αποτελεσματικά με τους άλλους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Να είναι Ικανός να αποφύγει τις πλάνες της κριτικής σκέψης – να σκέφτεται βαθιά αναλύοντας την κατάσταση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g13264d32604_0_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888" y="318437"/>
            <a:ext cx="11076225" cy="622113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3"/>
          <p:cNvSpPr txBox="1"/>
          <p:nvPr/>
        </p:nvSpPr>
        <p:spPr>
          <a:xfrm>
            <a:off x="3914789" y="113067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Ευχαριστώ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