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hUeDpWVt3eHkDk43lBAOo3WIzP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3264d32604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5" name="Google Shape;75;g13264d32604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3264d32604_0_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4" name="Google Shape;84;g13264d32604_0_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3264d32604_0_2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3" name="Google Shape;93;g13264d32604_0_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264d32604_0_13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2" name="Google Shape;102;g13264d32604_0_1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3264d32604_0_85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3264d32604_0_85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3264d32604_0_8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3264d32604_0_117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9" name="Google Shape;49;g13264d32604_0_11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264d32604_0_120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2" name="Google Shape;52;g13264d32604_0_120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3" name="Google Shape;53;g13264d32604_0_12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squema Personalizado">
  <p:cSld name="1_Esquema Personalizad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mulher, interior&#10;&#10;Descrição gerada automaticamente" id="55" name="Google Shape;55;g13264d32604_0_1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3264d32604_0_12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3264d32604_0_89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" name="Google Shape;21;g13264d32604_0_8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3264d32604_0_92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4" name="Google Shape;24;g13264d32604_0_92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5" name="Google Shape;25;g13264d32604_0_9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3264d32604_0_96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8" name="Google Shape;28;g13264d32604_0_96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" name="Google Shape;29;g13264d32604_0_96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" name="Google Shape;30;g13264d32604_0_9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3264d32604_0_10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3" name="Google Shape;33;g13264d32604_0_10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3264d32604_0_104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6" name="Google Shape;36;g13264d32604_0_104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7" name="Google Shape;37;g13264d32604_0_10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3264d32604_0_108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0" name="Google Shape;40;g13264d32604_0_10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3264d32604_0_111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3264d32604_0_111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4" name="Google Shape;44;g13264d32604_0_111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5" name="Google Shape;45;g13264d32604_0_111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6" name="Google Shape;46;g13264d32604_0_11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3264d32604_0_8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13264d32604_0_81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13264d32604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hyperlink" Target="https://forms.gle/W2vdyoKwDAZueWwC9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85230" y="1399300"/>
            <a:ext cx="7459494" cy="4189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/>
          <p:nvPr/>
        </p:nvSpPr>
        <p:spPr>
          <a:xfrm>
            <a:off x="0" y="1393902"/>
            <a:ext cx="2263698" cy="301083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"/>
          <p:cNvSpPr txBox="1"/>
          <p:nvPr/>
        </p:nvSpPr>
        <p:spPr>
          <a:xfrm>
            <a:off x="460924" y="1935400"/>
            <a:ext cx="93951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Cinco </a:t>
            </a: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falácias lógicas</a:t>
            </a: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frequentemente usadas em debates políticos e de política que devem ser evitadas:</a:t>
            </a:r>
            <a:endParaRPr b="1"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" name="Google Shape;6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3050" y="2790825"/>
            <a:ext cx="6096000" cy="40671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2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Pensamento Crítico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2"/>
          <p:cNvSpPr txBox="1"/>
          <p:nvPr/>
        </p:nvSpPr>
        <p:spPr>
          <a:xfrm>
            <a:off x="1596575" y="5431600"/>
            <a:ext cx="30000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2500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O que é uma Falácia Lógica?</a:t>
            </a:r>
            <a:endParaRPr b="1">
              <a:solidFill>
                <a:srgbClr val="BF9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3264d32604_0_2"/>
          <p:cNvSpPr/>
          <p:nvPr/>
        </p:nvSpPr>
        <p:spPr>
          <a:xfrm>
            <a:off x="0" y="1393902"/>
            <a:ext cx="2263800" cy="301200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g13264d32604_0_2"/>
          <p:cNvSpPr txBox="1"/>
          <p:nvPr/>
        </p:nvSpPr>
        <p:spPr>
          <a:xfrm>
            <a:off x="460925" y="1935400"/>
            <a:ext cx="9395100" cy="11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(1) Falácia do Arenque Vermelho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Também conhecida como: desvio de assunto, cortina de fumo, nublar a questão, fora de propósito e argumento Chewbacca.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argumento de Arenque Vermelho é aquele que muda de assunto, distraindo a audiência do assunto real para se concentrar em algo em que o orador se sente mais confortável e confiante.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Google Shape;79;g13264d32604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g13264d32604_0_2"/>
          <p:cNvSpPr txBox="1"/>
          <p:nvPr/>
        </p:nvSpPr>
        <p:spPr>
          <a:xfrm>
            <a:off x="460925" y="4472575"/>
            <a:ext cx="95037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(2) Falácia do Espantalho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Também conhecida no Reino Unido como "Tia Sally".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argumento do Espantalho é uma representação intencionalmente deturpada da posição do oponente. Isso cria um alvo fácil (e falso) para o orador derrubar.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g13264d32604_0_2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Pensamento Crítico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3264d32604_0_14"/>
          <p:cNvSpPr/>
          <p:nvPr/>
        </p:nvSpPr>
        <p:spPr>
          <a:xfrm>
            <a:off x="0" y="1393902"/>
            <a:ext cx="2263800" cy="301200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g13264d32604_0_14"/>
          <p:cNvSpPr txBox="1"/>
          <p:nvPr/>
        </p:nvSpPr>
        <p:spPr>
          <a:xfrm>
            <a:off x="460925" y="1935400"/>
            <a:ext cx="10289700" cy="11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(3) Falácia da Encosta Escorregadia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Também conhecida como extrapolação absurda, ponta do iceberg, e o nariz do camelo debaixo da tenda.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argumento de Encosta Escorregadia é uma versão de Red Herring. Especificamente, é a alegação de que uma política que dá um pequeno passo numa direção levará a uma cadeia de eventos que resultará em mudanças drásticas.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g13264d32604_0_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g13264d32604_0_14"/>
          <p:cNvSpPr txBox="1"/>
          <p:nvPr/>
        </p:nvSpPr>
        <p:spPr>
          <a:xfrm>
            <a:off x="460925" y="4472575"/>
            <a:ext cx="95037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(4) Falácia do círculo vicioso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Também conhecida como: pressupor o ponto inicial, ovo ou a galinha e raciocínio circular.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Numa argumentação que comete a falácia da Petição de Princípio, a conclusão é assumida numa das premissas do argumento, e essa premissa não é suportada por evidências independentes. Frequentemente chamada de raciocínio circular, começa e termina no mesmo lugar.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g13264d32604_0_14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Pensamento Crítico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3264d32604_0_24"/>
          <p:cNvSpPr/>
          <p:nvPr/>
        </p:nvSpPr>
        <p:spPr>
          <a:xfrm>
            <a:off x="0" y="1393902"/>
            <a:ext cx="2263800" cy="301200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g13264d32604_0_24"/>
          <p:cNvSpPr txBox="1"/>
          <p:nvPr/>
        </p:nvSpPr>
        <p:spPr>
          <a:xfrm>
            <a:off x="460925" y="1935400"/>
            <a:ext cx="10289700" cy="11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(5) Falácia da causa única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 expressão latina "post hoc, ergo propter hoc", que significa "depois disso, logo por causa disso". Também conhecida como falsa causa.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Essa falácia ocorre quando um argumento é feito usando um raciocínio ilógico. Post hoc é uma falácia em que se raciocina que, como um evento ocorreu antes de outro, o primeiro evento causou o outro. Isso nem sempre é verdadeiro.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g13264d32604_0_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13264d32604_0_24"/>
          <p:cNvSpPr txBox="1"/>
          <p:nvPr/>
        </p:nvSpPr>
        <p:spPr>
          <a:xfrm>
            <a:off x="1019225" y="5022875"/>
            <a:ext cx="74949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lang="pt-PT" sz="2500" u="sng">
                <a:solidFill>
                  <a:schemeClr val="hlink"/>
                </a:solidFill>
                <a:hlinkClick r:id="rId4"/>
              </a:rPr>
              <a:t>Escolha a falácia correta! QUIZ!!</a:t>
            </a:r>
            <a:endParaRPr b="1" sz="2500" u="sng">
              <a:solidFill>
                <a:schemeClr val="hlink"/>
              </a:solidFill>
            </a:endParaRPr>
          </a:p>
        </p:txBody>
      </p:sp>
      <p:sp>
        <p:nvSpPr>
          <p:cNvPr id="99" name="Google Shape;99;g13264d32604_0_24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Pensamento Crítico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3264d32604_0_135"/>
          <p:cNvSpPr/>
          <p:nvPr/>
        </p:nvSpPr>
        <p:spPr>
          <a:xfrm>
            <a:off x="0" y="1393902"/>
            <a:ext cx="2263800" cy="301200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g13264d32604_0_135"/>
          <p:cNvSpPr txBox="1"/>
          <p:nvPr/>
        </p:nvSpPr>
        <p:spPr>
          <a:xfrm>
            <a:off x="460925" y="1935400"/>
            <a:ext cx="10289700" cy="42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pensador crítico é capaz de: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· Fazer perguntas e problemas vitais, formulando-os de forma clara e precisa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· Recolher e avaliar informações vitais, usando ideias abstratas para interpretá-las de forma eficaz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· Desenvolver conclusões bem fundamentadas e testadas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· Ser aberto a pontos de vista alternativos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· Reconhecer e avaliar pressupostos, implicações e consequências adequadas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· Comunicar-se eficazmente com os outros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· Evitar falácias do pensamento crítico - pensar profundamente analisando a situação.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g13264d32604_0_1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g13264d32604_0_135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Pensamento Crítico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7888" y="318437"/>
            <a:ext cx="11076225" cy="6221136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3"/>
          <p:cNvSpPr txBox="1"/>
          <p:nvPr/>
        </p:nvSpPr>
        <p:spPr>
          <a:xfrm>
            <a:off x="3914789" y="113067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b="1" i="0" lang="pt-PT" sz="5400" u="none" cap="none" strike="noStrike">
                <a:solidFill>
                  <a:srgbClr val="FED20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b="1" i="0" sz="5400" u="none" cap="none" strike="noStrike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2021-09-08T13:19:00Z</dcterms:created>
  <dc:creator>CAROLINA CODER MEIRA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