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8" roundtripDataSignature="AMtx7mhrfLXjZBLIx/y1tcyZb3VI2r4bw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pt-P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6" name="Google Shape;6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5" name="Google Shape;7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g11cf7d01ddf_0_58"/>
          <p:cNvSpPr txBox="1"/>
          <p:nvPr>
            <p:ph type="ctrTitle"/>
          </p:nvPr>
        </p:nvSpPr>
        <p:spPr>
          <a:xfrm>
            <a:off x="415611" y="992767"/>
            <a:ext cx="11360700" cy="27369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p:txBody>
      </p:sp>
      <p:sp>
        <p:nvSpPr>
          <p:cNvPr id="15" name="Google Shape;15;g11cf7d01ddf_0_58"/>
          <p:cNvSpPr txBox="1"/>
          <p:nvPr>
            <p:ph idx="1" type="subTitle"/>
          </p:nvPr>
        </p:nvSpPr>
        <p:spPr>
          <a:xfrm>
            <a:off x="415600" y="3778833"/>
            <a:ext cx="11360700" cy="10569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6" name="Google Shape;16;g11cf7d01ddf_0_58"/>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7" name="Shape 47"/>
        <p:cNvGrpSpPr/>
        <p:nvPr/>
      </p:nvGrpSpPr>
      <p:grpSpPr>
        <a:xfrm>
          <a:off x="0" y="0"/>
          <a:ext cx="0" cy="0"/>
          <a:chOff x="0" y="0"/>
          <a:chExt cx="0" cy="0"/>
        </a:xfrm>
      </p:grpSpPr>
      <p:sp>
        <p:nvSpPr>
          <p:cNvPr id="48" name="Google Shape;48;g11cf7d01ddf_0_90"/>
          <p:cNvSpPr txBox="1"/>
          <p:nvPr>
            <p:ph idx="1" type="body"/>
          </p:nvPr>
        </p:nvSpPr>
        <p:spPr>
          <a:xfrm>
            <a:off x="415600" y="5640767"/>
            <a:ext cx="7998300" cy="806700"/>
          </a:xfrm>
          <a:prstGeom prst="rect">
            <a:avLst/>
          </a:prstGeom>
          <a:noFill/>
          <a:ln>
            <a:noFill/>
          </a:ln>
        </p:spPr>
        <p:txBody>
          <a:bodyPr anchorCtr="0" anchor="ctr" bIns="121900" lIns="121900" spcFirstLastPara="1" rIns="121900" wrap="square" tIns="121900">
            <a:normAutofit/>
          </a:bodyPr>
          <a:lstStyle>
            <a:lvl1pPr indent="-228600" lvl="0" marL="457200" algn="l">
              <a:lnSpc>
                <a:spcPct val="100000"/>
              </a:lnSpc>
              <a:spcBef>
                <a:spcPts val="0"/>
              </a:spcBef>
              <a:spcAft>
                <a:spcPts val="0"/>
              </a:spcAft>
              <a:buSzPts val="2400"/>
              <a:buNone/>
              <a:defRPr/>
            </a:lvl1pPr>
          </a:lstStyle>
          <a:p/>
        </p:txBody>
      </p:sp>
      <p:sp>
        <p:nvSpPr>
          <p:cNvPr id="49" name="Google Shape;49;g11cf7d01ddf_0_90"/>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0" name="Shape 50"/>
        <p:cNvGrpSpPr/>
        <p:nvPr/>
      </p:nvGrpSpPr>
      <p:grpSpPr>
        <a:xfrm>
          <a:off x="0" y="0"/>
          <a:ext cx="0" cy="0"/>
          <a:chOff x="0" y="0"/>
          <a:chExt cx="0" cy="0"/>
        </a:xfrm>
      </p:grpSpPr>
      <p:sp>
        <p:nvSpPr>
          <p:cNvPr id="51" name="Google Shape;51;g11cf7d01ddf_0_93"/>
          <p:cNvSpPr txBox="1"/>
          <p:nvPr>
            <p:ph hasCustomPrompt="1" type="title"/>
          </p:nvPr>
        </p:nvSpPr>
        <p:spPr>
          <a:xfrm>
            <a:off x="415600" y="1474833"/>
            <a:ext cx="11360700" cy="26181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52" name="Google Shape;52;g11cf7d01ddf_0_93"/>
          <p:cNvSpPr txBox="1"/>
          <p:nvPr>
            <p:ph idx="1" type="body"/>
          </p:nvPr>
        </p:nvSpPr>
        <p:spPr>
          <a:xfrm>
            <a:off x="415600" y="4202967"/>
            <a:ext cx="11360700" cy="1734300"/>
          </a:xfrm>
          <a:prstGeom prst="rect">
            <a:avLst/>
          </a:prstGeom>
          <a:noFill/>
          <a:ln>
            <a:noFill/>
          </a:ln>
        </p:spPr>
        <p:txBody>
          <a:bodyPr anchorCtr="0" anchor="t" bIns="121900" lIns="121900" spcFirstLastPara="1" rIns="121900" wrap="square" tIns="121900">
            <a:normAutofit/>
          </a:bodyPr>
          <a:lstStyle>
            <a:lvl1pPr indent="-381000" lvl="0" marL="457200" algn="ctr">
              <a:lnSpc>
                <a:spcPct val="115000"/>
              </a:lnSpc>
              <a:spcBef>
                <a:spcPts val="0"/>
              </a:spcBef>
              <a:spcAft>
                <a:spcPts val="0"/>
              </a:spcAft>
              <a:buSzPts val="2400"/>
              <a:buChar char="●"/>
              <a:defRPr/>
            </a:lvl1pPr>
            <a:lvl2pPr indent="-349250" lvl="1" marL="914400" algn="ctr">
              <a:lnSpc>
                <a:spcPct val="115000"/>
              </a:lnSpc>
              <a:spcBef>
                <a:spcPts val="0"/>
              </a:spcBef>
              <a:spcAft>
                <a:spcPts val="0"/>
              </a:spcAft>
              <a:buSzPts val="1900"/>
              <a:buChar char="○"/>
              <a:defRPr/>
            </a:lvl2pPr>
            <a:lvl3pPr indent="-349250" lvl="2" marL="1371600" algn="ctr">
              <a:lnSpc>
                <a:spcPct val="115000"/>
              </a:lnSpc>
              <a:spcBef>
                <a:spcPts val="0"/>
              </a:spcBef>
              <a:spcAft>
                <a:spcPts val="0"/>
              </a:spcAft>
              <a:buSzPts val="1900"/>
              <a:buChar char="■"/>
              <a:defRPr/>
            </a:lvl3pPr>
            <a:lvl4pPr indent="-349250" lvl="3" marL="1828800" algn="ctr">
              <a:lnSpc>
                <a:spcPct val="115000"/>
              </a:lnSpc>
              <a:spcBef>
                <a:spcPts val="0"/>
              </a:spcBef>
              <a:spcAft>
                <a:spcPts val="0"/>
              </a:spcAft>
              <a:buSzPts val="1900"/>
              <a:buChar char="●"/>
              <a:defRPr/>
            </a:lvl4pPr>
            <a:lvl5pPr indent="-349250" lvl="4" marL="2286000" algn="ctr">
              <a:lnSpc>
                <a:spcPct val="115000"/>
              </a:lnSpc>
              <a:spcBef>
                <a:spcPts val="0"/>
              </a:spcBef>
              <a:spcAft>
                <a:spcPts val="0"/>
              </a:spcAft>
              <a:buSzPts val="1900"/>
              <a:buChar char="○"/>
              <a:defRPr/>
            </a:lvl5pPr>
            <a:lvl6pPr indent="-349250" lvl="5" marL="2743200" algn="ctr">
              <a:lnSpc>
                <a:spcPct val="115000"/>
              </a:lnSpc>
              <a:spcBef>
                <a:spcPts val="0"/>
              </a:spcBef>
              <a:spcAft>
                <a:spcPts val="0"/>
              </a:spcAft>
              <a:buSzPts val="1900"/>
              <a:buChar char="■"/>
              <a:defRPr/>
            </a:lvl6pPr>
            <a:lvl7pPr indent="-349250" lvl="6" marL="3200400" algn="ctr">
              <a:lnSpc>
                <a:spcPct val="115000"/>
              </a:lnSpc>
              <a:spcBef>
                <a:spcPts val="0"/>
              </a:spcBef>
              <a:spcAft>
                <a:spcPts val="0"/>
              </a:spcAft>
              <a:buSzPts val="1900"/>
              <a:buChar char="●"/>
              <a:defRPr/>
            </a:lvl7pPr>
            <a:lvl8pPr indent="-349250" lvl="7" marL="3657600" algn="ctr">
              <a:lnSpc>
                <a:spcPct val="115000"/>
              </a:lnSpc>
              <a:spcBef>
                <a:spcPts val="0"/>
              </a:spcBef>
              <a:spcAft>
                <a:spcPts val="0"/>
              </a:spcAft>
              <a:buSzPts val="1900"/>
              <a:buChar char="○"/>
              <a:defRPr/>
            </a:lvl8pPr>
            <a:lvl9pPr indent="-349250" lvl="8" marL="4114800" algn="ctr">
              <a:lnSpc>
                <a:spcPct val="115000"/>
              </a:lnSpc>
              <a:spcBef>
                <a:spcPts val="0"/>
              </a:spcBef>
              <a:spcAft>
                <a:spcPts val="0"/>
              </a:spcAft>
              <a:buSzPts val="1900"/>
              <a:buChar char="■"/>
              <a:defRPr/>
            </a:lvl9pPr>
          </a:lstStyle>
          <a:p/>
        </p:txBody>
      </p:sp>
      <p:sp>
        <p:nvSpPr>
          <p:cNvPr id="53" name="Google Shape;53;g11cf7d01ddf_0_93"/>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Esquema Personalizado">
  <p:cSld name="1_Esquema Personalizado">
    <p:spTree>
      <p:nvGrpSpPr>
        <p:cNvPr id="54" name="Shape 54"/>
        <p:cNvGrpSpPr/>
        <p:nvPr/>
      </p:nvGrpSpPr>
      <p:grpSpPr>
        <a:xfrm>
          <a:off x="0" y="0"/>
          <a:ext cx="0" cy="0"/>
          <a:chOff x="0" y="0"/>
          <a:chExt cx="0" cy="0"/>
        </a:xfrm>
      </p:grpSpPr>
      <p:pic>
        <p:nvPicPr>
          <p:cNvPr descr="Uma imagem com pessoa, mulher, interior&#10;&#10;Descrição gerada automaticamente" id="55" name="Google Shape;55;g11cf7d01ddf_0_99"/>
          <p:cNvPicPr preferRelativeResize="0"/>
          <p:nvPr/>
        </p:nvPicPr>
        <p:blipFill rotWithShape="1">
          <a:blip r:embed="rId2">
            <a:alphaModFix/>
          </a:blip>
          <a:srcRect b="0" l="0" r="0" t="0"/>
          <a:stretch/>
        </p:blipFill>
        <p:spPr>
          <a:xfrm>
            <a:off x="1015" y="0"/>
            <a:ext cx="12189972" cy="6858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g11cf7d01ddf_0_9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g11cf7d01ddf_0_62"/>
          <p:cNvSpPr txBox="1"/>
          <p:nvPr>
            <p:ph type="title"/>
          </p:nvPr>
        </p:nvSpPr>
        <p:spPr>
          <a:xfrm>
            <a:off x="415600" y="2867800"/>
            <a:ext cx="11360700" cy="1122300"/>
          </a:xfrm>
          <a:prstGeom prst="rect">
            <a:avLst/>
          </a:prstGeom>
          <a:noFill/>
          <a:ln>
            <a:noFill/>
          </a:ln>
        </p:spPr>
        <p:txBody>
          <a:bodyPr anchorCtr="0" anchor="ctr" bIns="121900" lIns="121900" spcFirstLastPara="1" rIns="121900" wrap="square" tIns="12190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21" name="Google Shape;21;g11cf7d01ddf_0_62"/>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g11cf7d01ddf_0_65"/>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4" name="Google Shape;24;g11cf7d01ddf_0_65"/>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25" name="Google Shape;25;g11cf7d01ddf_0_65"/>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g11cf7d01ddf_0_69"/>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8" name="Google Shape;28;g11cf7d01ddf_0_69"/>
          <p:cNvSpPr txBox="1"/>
          <p:nvPr>
            <p:ph idx="1" type="body"/>
          </p:nvPr>
        </p:nvSpPr>
        <p:spPr>
          <a:xfrm>
            <a:off x="4156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29" name="Google Shape;29;g11cf7d01ddf_0_69"/>
          <p:cNvSpPr txBox="1"/>
          <p:nvPr>
            <p:ph idx="2" type="body"/>
          </p:nvPr>
        </p:nvSpPr>
        <p:spPr>
          <a:xfrm>
            <a:off x="64432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30" name="Google Shape;30;g11cf7d01ddf_0_69"/>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g11cf7d01ddf_0_7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33" name="Google Shape;33;g11cf7d01ddf_0_7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g11cf7d01ddf_0_77"/>
          <p:cNvSpPr txBox="1"/>
          <p:nvPr>
            <p:ph type="title"/>
          </p:nvPr>
        </p:nvSpPr>
        <p:spPr>
          <a:xfrm>
            <a:off x="415600" y="740800"/>
            <a:ext cx="3744000" cy="1007700"/>
          </a:xfrm>
          <a:prstGeom prst="rect">
            <a:avLst/>
          </a:prstGeom>
          <a:noFill/>
          <a:ln>
            <a:noFill/>
          </a:ln>
        </p:spPr>
        <p:txBody>
          <a:bodyPr anchorCtr="0" anchor="b" bIns="121900" lIns="121900" spcFirstLastPara="1" rIns="121900" wrap="square" tIns="12190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36" name="Google Shape;36;g11cf7d01ddf_0_77"/>
          <p:cNvSpPr txBox="1"/>
          <p:nvPr>
            <p:ph idx="1" type="body"/>
          </p:nvPr>
        </p:nvSpPr>
        <p:spPr>
          <a:xfrm>
            <a:off x="415600" y="1852800"/>
            <a:ext cx="3744000" cy="4239300"/>
          </a:xfrm>
          <a:prstGeom prst="rect">
            <a:avLst/>
          </a:prstGeom>
          <a:noFill/>
          <a:ln>
            <a:noFill/>
          </a:ln>
        </p:spPr>
        <p:txBody>
          <a:bodyPr anchorCtr="0" anchor="t" bIns="121900" lIns="121900" spcFirstLastPara="1" rIns="121900" wrap="square" tIns="121900">
            <a:normAutofit/>
          </a:bodyPr>
          <a:lstStyle>
            <a:lvl1pPr indent="-330200" lvl="0" marL="457200" algn="l">
              <a:lnSpc>
                <a:spcPct val="115000"/>
              </a:lnSpc>
              <a:spcBef>
                <a:spcPts val="0"/>
              </a:spcBef>
              <a:spcAft>
                <a:spcPts val="0"/>
              </a:spcAft>
              <a:buSzPts val="1600"/>
              <a:buChar char="●"/>
              <a:defRPr sz="16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37" name="Google Shape;37;g11cf7d01ddf_0_7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g11cf7d01ddf_0_81"/>
          <p:cNvSpPr txBox="1"/>
          <p:nvPr>
            <p:ph type="title"/>
          </p:nvPr>
        </p:nvSpPr>
        <p:spPr>
          <a:xfrm>
            <a:off x="653667" y="600200"/>
            <a:ext cx="8490300" cy="5454300"/>
          </a:xfrm>
          <a:prstGeom prst="rect">
            <a:avLst/>
          </a:prstGeom>
          <a:noFill/>
          <a:ln>
            <a:noFill/>
          </a:ln>
        </p:spPr>
        <p:txBody>
          <a:bodyPr anchorCtr="0" anchor="ctr" bIns="121900" lIns="121900" spcFirstLastPara="1" rIns="121900" wrap="square" tIns="12190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p:txBody>
      </p:sp>
      <p:sp>
        <p:nvSpPr>
          <p:cNvPr id="40" name="Google Shape;40;g11cf7d01ddf_0_8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g11cf7d01ddf_0_84"/>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g11cf7d01ddf_0_84"/>
          <p:cNvSpPr txBox="1"/>
          <p:nvPr>
            <p:ph type="title"/>
          </p:nvPr>
        </p:nvSpPr>
        <p:spPr>
          <a:xfrm>
            <a:off x="354000" y="1644233"/>
            <a:ext cx="5393700" cy="19764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44" name="Google Shape;44;g11cf7d01ddf_0_84"/>
          <p:cNvSpPr txBox="1"/>
          <p:nvPr>
            <p:ph idx="1" type="subTitle"/>
          </p:nvPr>
        </p:nvSpPr>
        <p:spPr>
          <a:xfrm>
            <a:off x="354000" y="3737433"/>
            <a:ext cx="5393700" cy="16467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45" name="Google Shape;45;g11cf7d01ddf_0_84"/>
          <p:cNvSpPr txBox="1"/>
          <p:nvPr>
            <p:ph idx="2" type="body"/>
          </p:nvPr>
        </p:nvSpPr>
        <p:spPr>
          <a:xfrm>
            <a:off x="6586000" y="965433"/>
            <a:ext cx="5115900" cy="4926900"/>
          </a:xfrm>
          <a:prstGeom prst="rect">
            <a:avLst/>
          </a:prstGeom>
          <a:noFill/>
          <a:ln>
            <a:noFill/>
          </a:ln>
        </p:spPr>
        <p:txBody>
          <a:bodyPr anchorCtr="0" anchor="ctr"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46" name="Google Shape;46;g11cf7d01ddf_0_8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g11cf7d01ddf_0_5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9pPr>
          </a:lstStyle>
          <a:p/>
        </p:txBody>
      </p:sp>
      <p:sp>
        <p:nvSpPr>
          <p:cNvPr id="11" name="Google Shape;11;g11cf7d01ddf_0_54"/>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marR="0" rtl="0" algn="l">
              <a:lnSpc>
                <a:spcPct val="115000"/>
              </a:lnSpc>
              <a:spcBef>
                <a:spcPts val="0"/>
              </a:spcBef>
              <a:spcAft>
                <a:spcPts val="0"/>
              </a:spcAft>
              <a:buClr>
                <a:schemeClr val="dk2"/>
              </a:buClr>
              <a:buSzPts val="2400"/>
              <a:buFont typeface="Arial"/>
              <a:buChar char="●"/>
              <a:defRPr b="0" i="0" sz="2400" u="none" cap="none" strike="noStrike">
                <a:solidFill>
                  <a:schemeClr val="dk2"/>
                </a:solidFill>
                <a:latin typeface="Arial"/>
                <a:ea typeface="Arial"/>
                <a:cs typeface="Arial"/>
                <a:sym typeface="Arial"/>
              </a:defRPr>
            </a:lvl1pPr>
            <a:lvl2pPr indent="-349250" lvl="1" marL="9144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2pPr>
            <a:lvl3pPr indent="-349250" lvl="2" marL="13716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3pPr>
            <a:lvl4pPr indent="-349250" lvl="3" marL="18288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4pPr>
            <a:lvl5pPr indent="-349250" lvl="4" marL="22860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5pPr>
            <a:lvl6pPr indent="-349250" lvl="5" marL="27432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6pPr>
            <a:lvl7pPr indent="-349250" lvl="6" marL="32004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7pPr>
            <a:lvl8pPr indent="-349250" lvl="7" marL="36576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8pPr>
            <a:lvl9pPr indent="-349250" lvl="8" marL="41148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9pPr>
          </a:lstStyle>
          <a:p/>
        </p:txBody>
      </p:sp>
      <p:sp>
        <p:nvSpPr>
          <p:cNvPr id="12" name="Google Shape;12;g11cf7d01ddf_0_5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1"/>
          <p:cNvPicPr preferRelativeResize="0"/>
          <p:nvPr/>
        </p:nvPicPr>
        <p:blipFill rotWithShape="1">
          <a:blip r:embed="rId3">
            <a:alphaModFix/>
          </a:blip>
          <a:srcRect b="0" l="0" r="0" t="0"/>
          <a:stretch/>
        </p:blipFill>
        <p:spPr>
          <a:xfrm>
            <a:off x="156722" y="981952"/>
            <a:ext cx="4270983" cy="4270983"/>
          </a:xfrm>
          <a:prstGeom prst="rect">
            <a:avLst/>
          </a:prstGeom>
          <a:noFill/>
          <a:ln>
            <a:noFill/>
          </a:ln>
        </p:spPr>
      </p:pic>
      <p:pic>
        <p:nvPicPr>
          <p:cNvPr id="61" name="Google Shape;61;p1"/>
          <p:cNvPicPr preferRelativeResize="0"/>
          <p:nvPr/>
        </p:nvPicPr>
        <p:blipFill rotWithShape="1">
          <a:blip r:embed="rId4">
            <a:alphaModFix/>
          </a:blip>
          <a:srcRect b="0" l="0" r="0" t="0"/>
          <a:stretch/>
        </p:blipFill>
        <p:spPr>
          <a:xfrm>
            <a:off x="761863" y="5252935"/>
            <a:ext cx="3060700" cy="1422400"/>
          </a:xfrm>
          <a:prstGeom prst="rect">
            <a:avLst/>
          </a:prstGeom>
          <a:noFill/>
          <a:ln>
            <a:noFill/>
          </a:ln>
        </p:spPr>
      </p:pic>
      <p:sp>
        <p:nvSpPr>
          <p:cNvPr id="62" name="Google Shape;62;p1"/>
          <p:cNvSpPr txBox="1"/>
          <p:nvPr/>
        </p:nvSpPr>
        <p:spPr>
          <a:xfrm>
            <a:off x="4719275" y="664125"/>
            <a:ext cx="7117500" cy="22626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0"/>
              </a:spcAft>
              <a:buClr>
                <a:srgbClr val="000000"/>
              </a:buClr>
              <a:buSzPts val="2000"/>
              <a:buFont typeface="Arial"/>
              <a:buNone/>
            </a:pPr>
            <a:r>
              <a:rPr lang="pt-PT" sz="2000">
                <a:solidFill>
                  <a:schemeClr val="dk1"/>
                </a:solidFill>
                <a:latin typeface="Calibri"/>
                <a:ea typeface="Calibri"/>
                <a:cs typeface="Calibri"/>
                <a:sym typeface="Calibri"/>
              </a:rPr>
              <a:t>Θα επιλέξω πέντε έως έξι μαθητές τυχαία από την τάξη για να πραγματοποιήσω μια προσωπική συνέντευξη για να τεκμηριώσω τις αντιλήψεις των μαθητών σχετικά με τη συζήτηση. Θα κάνω ερωτήσεις σχετικά με το πώς προετοιμάστηκαν οι μαθητές για τη συζήτηση και πώς ήταν η συνολική εμπειρία τους κατά τη διάρκεια της συζήτησης.</a:t>
            </a:r>
            <a:endParaRPr b="0" i="0" sz="1400" u="none" cap="none" strike="noStrike">
              <a:solidFill>
                <a:srgbClr val="000000"/>
              </a:solidFill>
              <a:latin typeface="Arial"/>
              <a:ea typeface="Arial"/>
              <a:cs typeface="Arial"/>
              <a:sym typeface="Arial"/>
            </a:endParaRPr>
          </a:p>
        </p:txBody>
      </p:sp>
      <p:pic>
        <p:nvPicPr>
          <p:cNvPr id="63" name="Google Shape;63;p1"/>
          <p:cNvPicPr preferRelativeResize="0"/>
          <p:nvPr/>
        </p:nvPicPr>
        <p:blipFill rotWithShape="1">
          <a:blip r:embed="rId5">
            <a:alphaModFix/>
          </a:blip>
          <a:srcRect b="0" l="0" r="0" t="0"/>
          <a:stretch/>
        </p:blipFill>
        <p:spPr>
          <a:xfrm>
            <a:off x="6220055" y="3159775"/>
            <a:ext cx="4271695" cy="28107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2"/>
          <p:cNvSpPr/>
          <p:nvPr/>
        </p:nvSpPr>
        <p:spPr>
          <a:xfrm>
            <a:off x="460916" y="424856"/>
            <a:ext cx="8280747" cy="64633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600"/>
              </a:spcBef>
              <a:spcAft>
                <a:spcPts val="0"/>
              </a:spcAft>
              <a:buClr>
                <a:schemeClr val="dk1"/>
              </a:buClr>
              <a:buSzPts val="1100"/>
              <a:buFont typeface="Arial"/>
              <a:buNone/>
            </a:pPr>
            <a:r>
              <a:rPr b="1" i="0" lang="pt-PT" sz="3600" u="none" cap="none" strike="noStrike">
                <a:solidFill>
                  <a:schemeClr val="dk1"/>
                </a:solidFill>
                <a:latin typeface="Calibri"/>
                <a:ea typeface="Calibri"/>
                <a:cs typeface="Calibri"/>
                <a:sym typeface="Calibri"/>
              </a:rPr>
              <a:t>Debate/</a:t>
            </a:r>
            <a:r>
              <a:rPr b="1" lang="pt-PT" sz="3600">
                <a:solidFill>
                  <a:schemeClr val="dk1"/>
                </a:solidFill>
                <a:latin typeface="Calibri"/>
                <a:ea typeface="Calibri"/>
                <a:cs typeface="Calibri"/>
                <a:sym typeface="Calibri"/>
              </a:rPr>
              <a:t>κριτικά σκεπτόμενοι</a:t>
            </a:r>
            <a:endParaRPr b="1" i="0" sz="3600" u="none" cap="none" strike="noStrike">
              <a:solidFill>
                <a:schemeClr val="dk1"/>
              </a:solidFill>
              <a:latin typeface="Calibri"/>
              <a:ea typeface="Calibri"/>
              <a:cs typeface="Calibri"/>
              <a:sym typeface="Calibri"/>
            </a:endParaRPr>
          </a:p>
          <a:p>
            <a:pPr indent="0" lvl="0" marL="0" marR="0" rtl="0" algn="l">
              <a:lnSpc>
                <a:spcPct val="100000"/>
              </a:lnSpc>
              <a:spcBef>
                <a:spcPts val="1200"/>
              </a:spcBef>
              <a:spcAft>
                <a:spcPts val="0"/>
              </a:spcAft>
              <a:buClr>
                <a:srgbClr val="000000"/>
              </a:buClr>
              <a:buSzPts val="3600"/>
              <a:buFont typeface="Arial"/>
              <a:buNone/>
            </a:pPr>
            <a:r>
              <a:t/>
            </a:r>
            <a:endParaRPr b="1" i="0" sz="3600" u="none" cap="none" strike="noStrike">
              <a:solidFill>
                <a:schemeClr val="dk1"/>
              </a:solidFill>
              <a:latin typeface="Calibri"/>
              <a:ea typeface="Calibri"/>
              <a:cs typeface="Calibri"/>
              <a:sym typeface="Calibri"/>
            </a:endParaRPr>
          </a:p>
        </p:txBody>
      </p:sp>
      <p:sp>
        <p:nvSpPr>
          <p:cNvPr id="69" name="Google Shape;69;p2"/>
          <p:cNvSpPr/>
          <p:nvPr/>
        </p:nvSpPr>
        <p:spPr>
          <a:xfrm>
            <a:off x="0" y="1393902"/>
            <a:ext cx="2263698" cy="301083"/>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0" name="Google Shape;70;p2"/>
          <p:cNvSpPr txBox="1"/>
          <p:nvPr/>
        </p:nvSpPr>
        <p:spPr>
          <a:xfrm>
            <a:off x="2480366" y="1277781"/>
            <a:ext cx="2484600" cy="417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b="1" i="0" lang="pt-PT" sz="2400" u="none" cap="none" strike="noStrike">
                <a:solidFill>
                  <a:schemeClr val="dk1"/>
                </a:solidFill>
                <a:latin typeface="Arial"/>
                <a:ea typeface="Arial"/>
                <a:cs typeface="Arial"/>
                <a:sym typeface="Arial"/>
              </a:rPr>
              <a:t>1</a:t>
            </a:r>
            <a:r>
              <a:rPr b="1" lang="pt-PT" sz="2400">
                <a:solidFill>
                  <a:schemeClr val="dk1"/>
                </a:solidFill>
              </a:rPr>
              <a:t>η Μέθοδος</a:t>
            </a:r>
            <a:r>
              <a:rPr b="1" i="0" lang="pt-PT" sz="2400"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2400" u="none" cap="none" strike="noStrike">
              <a:solidFill>
                <a:srgbClr val="A5A5A5"/>
              </a:solidFill>
              <a:latin typeface="Arial"/>
              <a:ea typeface="Arial"/>
              <a:cs typeface="Arial"/>
              <a:sym typeface="Arial"/>
            </a:endParaRPr>
          </a:p>
        </p:txBody>
      </p:sp>
      <p:sp>
        <p:nvSpPr>
          <p:cNvPr id="71" name="Google Shape;71;p2"/>
          <p:cNvSpPr/>
          <p:nvPr/>
        </p:nvSpPr>
        <p:spPr>
          <a:xfrm>
            <a:off x="517950" y="1901675"/>
            <a:ext cx="11615100" cy="2805600"/>
          </a:xfrm>
          <a:prstGeom prst="rect">
            <a:avLst/>
          </a:prstGeom>
          <a:noFill/>
          <a:ln>
            <a:noFill/>
          </a:ln>
          <a:effectLst>
            <a:outerShdw blurRad="57150" rotWithShape="0" algn="bl" dir="5400000" dist="19050">
              <a:srgbClr val="000000">
                <a:alpha val="49019"/>
              </a:srgbClr>
            </a:outerShdw>
          </a:effectLst>
        </p:spPr>
        <p:txBody>
          <a:bodyPr anchorCtr="0" anchor="t" bIns="45700" lIns="91425" spcFirstLastPara="1" rIns="91425" wrap="square" tIns="45700">
            <a:spAutoFit/>
          </a:bodyPr>
          <a:lstStyle/>
          <a:p>
            <a:pPr indent="0" lvl="0" marL="0" marR="0" rtl="0" algn="l">
              <a:lnSpc>
                <a:spcPct val="115000"/>
              </a:lnSpc>
              <a:spcBef>
                <a:spcPts val="1200"/>
              </a:spcBef>
              <a:spcAft>
                <a:spcPts val="0"/>
              </a:spcAft>
              <a:buClr>
                <a:schemeClr val="dk1"/>
              </a:buClr>
              <a:buSzPts val="1100"/>
              <a:buFont typeface="Arial"/>
              <a:buNone/>
            </a:pPr>
            <a:r>
              <a:rPr b="1" lang="pt-PT" sz="2000">
                <a:solidFill>
                  <a:schemeClr val="dk1"/>
                </a:solidFill>
                <a:latin typeface="Calibri"/>
                <a:ea typeface="Calibri"/>
                <a:cs typeface="Calibri"/>
                <a:sym typeface="Calibri"/>
              </a:rPr>
              <a:t>ΕΡΕΥΝΑ ΑΝΤΙΛΗΨΗΣ ΜΑΘΗΤΩΝ</a:t>
            </a:r>
            <a:endParaRPr b="1" i="0" sz="2000" u="none" cap="none" strike="noStrike">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lang="pt-PT" sz="1500">
                <a:solidFill>
                  <a:schemeClr val="dk1"/>
                </a:solidFill>
                <a:latin typeface="Calibri"/>
                <a:ea typeface="Calibri"/>
                <a:cs typeface="Calibri"/>
                <a:sym typeface="Calibri"/>
              </a:rPr>
              <a:t>Ως αποτέλεσμα της διδασκαλίας της κριτικής σκέψης και της συζήτησης, απαντήστε στις ακόλουθες ερωτήσεις χρησιμοποιώντας αυτοαξιολόγηση χρησιμοποιώντας:</a:t>
            </a:r>
            <a:endParaRPr b="0" i="0" sz="1500" u="none" cap="none" strike="noStrike">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lang="pt-PT" sz="1500">
                <a:solidFill>
                  <a:schemeClr val="dk1"/>
                </a:solidFill>
                <a:latin typeface="Calibri"/>
                <a:ea typeface="Calibri"/>
                <a:cs typeface="Calibri"/>
                <a:sym typeface="Calibri"/>
              </a:rPr>
              <a:t>Συμφωνώ απόλυτα 	Συμφωνώ 		Διαφωνώ απόλυτα 		Διαφωνώ</a:t>
            </a:r>
            <a:endParaRPr b="0" i="0" sz="1500" u="none" cap="none" strike="noStrike">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lang="pt-PT" sz="1500">
                <a:solidFill>
                  <a:schemeClr val="dk1"/>
                </a:solidFill>
                <a:latin typeface="Calibri"/>
                <a:ea typeface="Calibri"/>
                <a:cs typeface="Calibri"/>
                <a:sym typeface="Calibri"/>
              </a:rPr>
              <a:t>1- Είμαι σε θέση να διατυπώσω το πρόβλημα με σαφήνεια και ακρίβεια.</a:t>
            </a:r>
            <a:endParaRPr sz="1500">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lang="pt-PT" sz="1500">
                <a:solidFill>
                  <a:schemeClr val="dk1"/>
                </a:solidFill>
                <a:latin typeface="Calibri"/>
                <a:ea typeface="Calibri"/>
                <a:cs typeface="Calibri"/>
                <a:sym typeface="Calibri"/>
              </a:rPr>
              <a:t>2- Είμαι σε θέση να κάνω ζωτικές ερωτήσεις για να βοηθήσω στη συλλογή περισσότερων πληροφοριών.</a:t>
            </a:r>
            <a:endParaRPr sz="1500">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lang="pt-PT" sz="1500">
                <a:solidFill>
                  <a:schemeClr val="dk1"/>
                </a:solidFill>
                <a:latin typeface="Calibri"/>
                <a:ea typeface="Calibri"/>
                <a:cs typeface="Calibri"/>
                <a:sym typeface="Calibri"/>
              </a:rPr>
              <a:t>3- Είμαι σε θέση να έχω καλά ανεπτυγμένη λογική</a:t>
            </a:r>
            <a:endParaRPr sz="1500">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lang="pt-PT" sz="1500">
                <a:solidFill>
                  <a:schemeClr val="dk1"/>
                </a:solidFill>
                <a:latin typeface="Calibri"/>
                <a:ea typeface="Calibri"/>
                <a:cs typeface="Calibri"/>
                <a:sym typeface="Calibri"/>
              </a:rPr>
              <a:t>4- Είμαι σε θέση να διατηρήσω ένα καλό επίπεδο ανοιχτόμυαλης σκέψης</a:t>
            </a:r>
            <a:endParaRPr sz="1500">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lang="pt-PT" sz="1500">
                <a:solidFill>
                  <a:schemeClr val="dk1"/>
                </a:solidFill>
                <a:latin typeface="Calibri"/>
                <a:ea typeface="Calibri"/>
                <a:cs typeface="Calibri"/>
                <a:sym typeface="Calibri"/>
              </a:rPr>
              <a:t>5- Είμαι σε θέση να αναγνωρίζω και να αξιολογώ τις υποθέσεις</a:t>
            </a:r>
            <a:endParaRPr sz="1500">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lang="pt-PT" sz="1500">
                <a:solidFill>
                  <a:schemeClr val="dk1"/>
                </a:solidFill>
                <a:latin typeface="Calibri"/>
                <a:ea typeface="Calibri"/>
                <a:cs typeface="Calibri"/>
                <a:sym typeface="Calibri"/>
              </a:rPr>
              <a:t>6- Είμαι σε θέση να προσδιορίσω τις περισσότερες πιθανές επιπτώσεις</a:t>
            </a:r>
            <a:endParaRPr sz="1500">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lang="pt-PT" sz="1500">
                <a:solidFill>
                  <a:schemeClr val="dk1"/>
                </a:solidFill>
                <a:latin typeface="Calibri"/>
                <a:ea typeface="Calibri"/>
                <a:cs typeface="Calibri"/>
                <a:sym typeface="Calibri"/>
              </a:rPr>
              <a:t>7- Είμαι σε θέση να επικοινωνώ πιο αποτελεσματικά</a:t>
            </a:r>
            <a:endParaRPr sz="1500">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lang="pt-PT" sz="1500">
                <a:solidFill>
                  <a:schemeClr val="dk1"/>
                </a:solidFill>
                <a:latin typeface="Calibri"/>
                <a:ea typeface="Calibri"/>
                <a:cs typeface="Calibri"/>
                <a:sym typeface="Calibri"/>
              </a:rPr>
              <a:t>8- Είμαι σε θέση να αξιολογήσω δεδομένα για να πάρω ενημερωτικές αποφάσεις</a:t>
            </a:r>
            <a:endParaRPr sz="1500">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b="0" i="0" lang="pt-PT" sz="1500" u="none" cap="none" strike="noStrike">
                <a:solidFill>
                  <a:schemeClr val="dk1"/>
                </a:solidFill>
                <a:latin typeface="Calibri"/>
                <a:ea typeface="Calibri"/>
                <a:cs typeface="Calibri"/>
                <a:sym typeface="Calibri"/>
              </a:rPr>
              <a:t>9- Overall, debating helped me increase my critical thinking</a:t>
            </a:r>
            <a:endParaRPr b="0" i="0" sz="1500" u="none" cap="none" strike="noStrike">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25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72" name="Google Shape;72;p2"/>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pic>
        <p:nvPicPr>
          <p:cNvPr id="77" name="Google Shape;77;p3"/>
          <p:cNvPicPr preferRelativeResize="0"/>
          <p:nvPr/>
        </p:nvPicPr>
        <p:blipFill rotWithShape="1">
          <a:blip r:embed="rId3">
            <a:alphaModFix/>
          </a:blip>
          <a:srcRect b="0" l="0" r="0" t="0"/>
          <a:stretch/>
        </p:blipFill>
        <p:spPr>
          <a:xfrm>
            <a:off x="0" y="48850"/>
            <a:ext cx="12191999" cy="6760325"/>
          </a:xfrm>
          <a:prstGeom prst="rect">
            <a:avLst/>
          </a:prstGeom>
          <a:noFill/>
          <a:ln>
            <a:noFill/>
          </a:ln>
        </p:spPr>
      </p:pic>
      <p:sp>
        <p:nvSpPr>
          <p:cNvPr id="78" name="Google Shape;78;p3"/>
          <p:cNvSpPr txBox="1"/>
          <p:nvPr/>
        </p:nvSpPr>
        <p:spPr>
          <a:xfrm>
            <a:off x="1149914" y="1157820"/>
            <a:ext cx="4230600" cy="7221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FED201"/>
              </a:buClr>
              <a:buSzPts val="5400"/>
              <a:buFont typeface="Arial"/>
              <a:buNone/>
            </a:pPr>
            <a:r>
              <a:rPr b="1" lang="pt-PT" sz="5400">
                <a:solidFill>
                  <a:srgbClr val="FED201"/>
                </a:solidFill>
              </a:rPr>
              <a:t>Ευχαριστώ</a:t>
            </a:r>
            <a:endParaRPr b="1" i="0" sz="5400" u="none" cap="none" strike="noStrike">
              <a:solidFill>
                <a:srgbClr val="FED20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2021-09-08T13:19:00Z</dcterms:created>
  <dc:creator>CAROLINA CODER MEIRA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811530c-902c-4b75-8616-d6c82cd1332a_Enabled">
    <vt:lpwstr>true</vt:lpwstr>
  </property>
  <property fmtid="{D5CDD505-2E9C-101B-9397-08002B2CF9AE}" pid="3" name="MSIP_Label_9811530c-902c-4b75-8616-d6c82cd1332a_SetDate">
    <vt:lpwstr>2021-09-08T14:12:37Z</vt:lpwstr>
  </property>
  <property fmtid="{D5CDD505-2E9C-101B-9397-08002B2CF9AE}" pid="4" name="MSIP_Label_9811530c-902c-4b75-8616-d6c82cd1332a_Method">
    <vt:lpwstr>Standard</vt:lpwstr>
  </property>
  <property fmtid="{D5CDD505-2E9C-101B-9397-08002B2CF9AE}" pid="5" name="MSIP_Label_9811530c-902c-4b75-8616-d6c82cd1332a_Name">
    <vt:lpwstr>9811530c-902c-4b75-8616-d6c82cd1332a</vt:lpwstr>
  </property>
  <property fmtid="{D5CDD505-2E9C-101B-9397-08002B2CF9AE}" pid="6" name="MSIP_Label_9811530c-902c-4b75-8616-d6c82cd1332a_SiteId">
    <vt:lpwstr>bf86fbdb-f8c2-440e-923c-05a60dc2bc9b</vt:lpwstr>
  </property>
  <property fmtid="{D5CDD505-2E9C-101B-9397-08002B2CF9AE}" pid="7" name="MSIP_Label_9811530c-902c-4b75-8616-d6c82cd1332a_ActionId">
    <vt:lpwstr>e9f71ad1-d2e1-40e2-8751-ebe6e0fdbbc0</vt:lpwstr>
  </property>
  <property fmtid="{D5CDD505-2E9C-101B-9397-08002B2CF9AE}" pid="8" name="MSIP_Label_9811530c-902c-4b75-8616-d6c82cd1332a_ContentBits">
    <vt:lpwstr>0</vt:lpwstr>
  </property>
  <property fmtid="{D5CDD505-2E9C-101B-9397-08002B2CF9AE}" pid="9" name="ContentTypeId">
    <vt:lpwstr>0x010100B55D2836E32A2045AA1DF5E1CF9BE319</vt:lpwstr>
  </property>
</Properties>
</file>